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5" r:id="rId3"/>
    <p:sldId id="294" r:id="rId4"/>
    <p:sldId id="293" r:id="rId5"/>
    <p:sldId id="290" r:id="rId6"/>
    <p:sldId id="291" r:id="rId7"/>
    <p:sldId id="292" r:id="rId8"/>
    <p:sldId id="257" r:id="rId9"/>
    <p:sldId id="258" r:id="rId10"/>
    <p:sldId id="259" r:id="rId11"/>
    <p:sldId id="260" r:id="rId12"/>
    <p:sldId id="261" r:id="rId13"/>
    <p:sldId id="262" r:id="rId14"/>
    <p:sldId id="264" r:id="rId15"/>
    <p:sldId id="263" r:id="rId16"/>
    <p:sldId id="265" r:id="rId17"/>
    <p:sldId id="266" r:id="rId18"/>
    <p:sldId id="267" r:id="rId19"/>
    <p:sldId id="269" r:id="rId20"/>
    <p:sldId id="268" r:id="rId21"/>
    <p:sldId id="271" r:id="rId22"/>
    <p:sldId id="270"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6" r:id="rId42"/>
    <p:sldId id="298" r:id="rId43"/>
    <p:sldId id="297"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144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5D4ABC62-BCD4-4D60-81FD-21A180EF0BDC}"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3812604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4ABC62-BCD4-4D60-81FD-21A180EF0BDC}"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2674409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4ABC62-BCD4-4D60-81FD-21A180EF0BDC}"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3090816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5D4ABC62-BCD4-4D60-81FD-21A180EF0BDC}"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2163381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D4ABC62-BCD4-4D60-81FD-21A180EF0BDC}" type="datetimeFigureOut">
              <a:rPr lang="ru-RU" smtClean="0"/>
              <a:t>23.03.2022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56703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5D4ABC62-BCD4-4D60-81FD-21A180EF0BDC}" type="datetimeFigureOut">
              <a:rPr lang="ru-RU" smtClean="0"/>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1555322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D4ABC62-BCD4-4D60-81FD-21A180EF0BDC}" type="datetimeFigureOut">
              <a:rPr lang="ru-RU" smtClean="0"/>
              <a:t>23.03.2022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307995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5D4ABC62-BCD4-4D60-81FD-21A180EF0BDC}" type="datetimeFigureOut">
              <a:rPr lang="ru-RU" smtClean="0"/>
              <a:t>23.03.2022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610131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4ABC62-BCD4-4D60-81FD-21A180EF0BDC}" type="datetimeFigureOut">
              <a:rPr lang="ru-RU" smtClean="0"/>
              <a:t>23.03.2022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631166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4ABC62-BCD4-4D60-81FD-21A180EF0BDC}" type="datetimeFigureOut">
              <a:rPr lang="ru-RU" smtClean="0"/>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3720492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5D4ABC62-BCD4-4D60-81FD-21A180EF0BDC}" type="datetimeFigureOut">
              <a:rPr lang="ru-RU" smtClean="0"/>
              <a:t>23.03.2022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CC77502-532E-4741-AC91-E89F1BA548CA}" type="slidenum">
              <a:rPr lang="ru-RU" smtClean="0"/>
              <a:t>‹#›</a:t>
            </a:fld>
            <a:endParaRPr lang="ru-RU"/>
          </a:p>
        </p:txBody>
      </p:sp>
    </p:spTree>
    <p:extLst>
      <p:ext uri="{BB962C8B-B14F-4D97-AF65-F5344CB8AC3E}">
        <p14:creationId xmlns:p14="http://schemas.microsoft.com/office/powerpoint/2010/main" val="2917346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ABC62-BCD4-4D60-81FD-21A180EF0BDC}" type="datetimeFigureOut">
              <a:rPr lang="ru-RU" smtClean="0"/>
              <a:t>23.03.2022</a:t>
            </a:fld>
            <a:endParaRPr lang="ru-R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77502-532E-4741-AC91-E89F1BA548CA}" type="slidenum">
              <a:rPr lang="ru-RU" smtClean="0"/>
              <a:t>‹#›</a:t>
            </a:fld>
            <a:endParaRPr lang="ru-RU"/>
          </a:p>
        </p:txBody>
      </p:sp>
    </p:spTree>
    <p:extLst>
      <p:ext uri="{BB962C8B-B14F-4D97-AF65-F5344CB8AC3E}">
        <p14:creationId xmlns:p14="http://schemas.microsoft.com/office/powerpoint/2010/main" val="611893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zoostatus.ru/lechenie/simpromy/obmoroki-u-sobak/" TargetMode="External"/><Relationship Id="rId2" Type="http://schemas.openxmlformats.org/officeDocument/2006/relationships/hyperlink" Target="https://zoostatus.ru/lechenie/simpromy/tsianoz-sinyushnost-u-sobak/" TargetMode="External"/><Relationship Id="rId1" Type="http://schemas.openxmlformats.org/officeDocument/2006/relationships/slideLayout" Target="../slideLayouts/slideLayout2.xml"/><Relationship Id="rId5" Type="http://schemas.openxmlformats.org/officeDocument/2006/relationships/hyperlink" Target="https://zoostatus.ru/lechenie/opasno/shok-u-sobak/" TargetMode="External"/><Relationship Id="rId4" Type="http://schemas.openxmlformats.org/officeDocument/2006/relationships/hyperlink" Target="https://zoostatus.ru/lechenie/bolezni/astsit-u-sobak-vodyanka-u-sobak/"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B4A4D2D-DC55-458C-ABF6-824E185045EC}"/>
              </a:ext>
            </a:extLst>
          </p:cNvPr>
          <p:cNvSpPr>
            <a:spLocks noGrp="1"/>
          </p:cNvSpPr>
          <p:nvPr>
            <p:ph type="ctrTitle"/>
          </p:nvPr>
        </p:nvSpPr>
        <p:spPr>
          <a:xfrm>
            <a:off x="168812" y="1122363"/>
            <a:ext cx="8792308" cy="2943200"/>
          </a:xfrm>
        </p:spPr>
        <p:txBody>
          <a:bodyPr>
            <a:normAutofit/>
          </a:bodyPr>
          <a:lstStyle/>
          <a:p>
            <a:r>
              <a:rPr lang="ru-RU" sz="7200" b="1" dirty="0">
                <a:solidFill>
                  <a:srgbClr val="FF0000"/>
                </a:solidFill>
              </a:rPr>
              <a:t>Патологии сердечно-сосудистой системы</a:t>
            </a:r>
          </a:p>
        </p:txBody>
      </p:sp>
    </p:spTree>
    <p:extLst>
      <p:ext uri="{BB962C8B-B14F-4D97-AF65-F5344CB8AC3E}">
        <p14:creationId xmlns:p14="http://schemas.microsoft.com/office/powerpoint/2010/main" val="2301141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B65F5AC-483B-4F0F-84C0-1E8ECFE58656}"/>
              </a:ext>
            </a:extLst>
          </p:cNvPr>
          <p:cNvSpPr>
            <a:spLocks noGrp="1"/>
          </p:cNvSpPr>
          <p:nvPr>
            <p:ph idx="1"/>
          </p:nvPr>
        </p:nvSpPr>
        <p:spPr>
          <a:xfrm>
            <a:off x="154745" y="196948"/>
            <a:ext cx="8820443" cy="5980015"/>
          </a:xfrm>
        </p:spPr>
        <p:txBody>
          <a:bodyPr>
            <a:normAutofit fontScale="85000" lnSpcReduction="20000"/>
          </a:bodyPr>
          <a:lstStyle/>
          <a:p>
            <a:pPr marL="0" indent="0" algn="ctr" fontAlgn="base">
              <a:buNone/>
            </a:pPr>
            <a:r>
              <a:rPr lang="ru-RU" sz="4600" b="1" dirty="0">
                <a:solidFill>
                  <a:srgbClr val="FF0000"/>
                </a:solidFill>
                <a:effectLst/>
                <a:latin typeface="Arial" panose="020B0604020202020204" pitchFamily="34" charset="0"/>
              </a:rPr>
              <a:t>Клинические признаки</a:t>
            </a:r>
          </a:p>
          <a:p>
            <a:pPr marL="0" indent="0" algn="just" fontAlgn="base">
              <a:buNone/>
            </a:pPr>
            <a:r>
              <a:rPr lang="ru-RU" b="0" dirty="0">
                <a:solidFill>
                  <a:srgbClr val="000000"/>
                </a:solidFill>
                <a:effectLst/>
                <a:latin typeface="Arial" panose="020B0604020202020204" pitchFamily="34" charset="0"/>
              </a:rPr>
              <a:t>Перикардит может быть экссудативным, при котором в околосердечной сумке собирается жидкость и сухим с серозным выпотом. В первом случае сердце сдавливается скопившимся экссудатом, нарушается его нормальная работа. Сухой перикардит сопровождается сильной болью при каждом сокращении сердца из-за его трения о стенки сумки. Патология может протекать в острой и в хронической форме.</a:t>
            </a:r>
          </a:p>
          <a:p>
            <a:pPr marL="0" indent="0" algn="ctr" fontAlgn="base">
              <a:buNone/>
            </a:pPr>
            <a:r>
              <a:rPr lang="ru-RU" b="0" dirty="0">
                <a:solidFill>
                  <a:srgbClr val="FF0000"/>
                </a:solidFill>
                <a:effectLst/>
                <a:latin typeface="Arial" panose="020B0604020202020204" pitchFamily="34" charset="0"/>
              </a:rPr>
              <a:t>Распознать перикардит можно по следующим симптомам:</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одышка в покое;</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вялость и апатия, собака становится менее активной;</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боль в области сердца наблюдается по реакции при поглаживании или прикосновении;</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синюшность или бледная окраска слизистых в зависимости от застоя крови в большом или малом кругу кровообращения;</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наличие отеков на конечностях.</a:t>
            </a:r>
          </a:p>
          <a:p>
            <a:endParaRPr lang="ru-RU" dirty="0"/>
          </a:p>
        </p:txBody>
      </p:sp>
    </p:spTree>
    <p:extLst>
      <p:ext uri="{BB962C8B-B14F-4D97-AF65-F5344CB8AC3E}">
        <p14:creationId xmlns:p14="http://schemas.microsoft.com/office/powerpoint/2010/main" val="263438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BEBFC56-62AA-49D3-8B35-96FDBF6CC414}"/>
              </a:ext>
            </a:extLst>
          </p:cNvPr>
          <p:cNvSpPr>
            <a:spLocks noGrp="1"/>
          </p:cNvSpPr>
          <p:nvPr>
            <p:ph idx="1"/>
          </p:nvPr>
        </p:nvSpPr>
        <p:spPr>
          <a:xfrm>
            <a:off x="225083" y="225083"/>
            <a:ext cx="8750105" cy="5951880"/>
          </a:xfrm>
        </p:spPr>
        <p:txBody>
          <a:bodyPr/>
          <a:lstStyle/>
          <a:p>
            <a:pPr marL="0" indent="0" algn="ctr">
              <a:buNone/>
            </a:pPr>
            <a:r>
              <a:rPr lang="ru-RU" sz="3600" b="1" i="0" dirty="0">
                <a:solidFill>
                  <a:srgbClr val="FF0000"/>
                </a:solidFill>
                <a:effectLst/>
                <a:latin typeface="GothamPro"/>
              </a:rPr>
              <a:t>Диагностика</a:t>
            </a:r>
            <a:endParaRPr lang="ru-RU" sz="3600" b="0" i="0" dirty="0">
              <a:solidFill>
                <a:srgbClr val="FF0000"/>
              </a:solidFill>
              <a:effectLst/>
              <a:latin typeface="GothamPro"/>
            </a:endParaRPr>
          </a:p>
          <a:p>
            <a:pPr marL="0" indent="0" algn="just">
              <a:buNone/>
            </a:pPr>
            <a:r>
              <a:rPr lang="ru-RU" b="0" i="0" dirty="0">
                <a:solidFill>
                  <a:srgbClr val="000000"/>
                </a:solidFill>
                <a:effectLst/>
                <a:latin typeface="GothamPro"/>
              </a:rPr>
              <a:t>Диагноз основан на данных </a:t>
            </a:r>
            <a:r>
              <a:rPr lang="ru-RU" b="0" i="0" dirty="0" err="1">
                <a:solidFill>
                  <a:srgbClr val="000000"/>
                </a:solidFill>
                <a:effectLst/>
                <a:latin typeface="GothamPro"/>
              </a:rPr>
              <a:t>физикального</a:t>
            </a:r>
            <a:r>
              <a:rPr lang="ru-RU" b="0" i="0" dirty="0">
                <a:solidFill>
                  <a:srgbClr val="000000"/>
                </a:solidFill>
                <a:effectLst/>
                <a:latin typeface="GothamPro"/>
              </a:rPr>
              <a:t> обследования, рентгенологического, </a:t>
            </a:r>
            <a:r>
              <a:rPr lang="ru-RU" b="0" i="0" dirty="0" err="1">
                <a:solidFill>
                  <a:srgbClr val="000000"/>
                </a:solidFill>
                <a:effectLst/>
                <a:latin typeface="GothamPro"/>
              </a:rPr>
              <a:t>ЭХОкг</a:t>
            </a:r>
            <a:r>
              <a:rPr lang="ru-RU" b="0" i="0" dirty="0">
                <a:solidFill>
                  <a:srgbClr val="000000"/>
                </a:solidFill>
                <a:effectLst/>
                <a:latin typeface="GothamPro"/>
              </a:rPr>
              <a:t> сердца, анализах крови, ЭКГ.</a:t>
            </a:r>
          </a:p>
          <a:p>
            <a:endParaRPr lang="ru-RU" dirty="0"/>
          </a:p>
        </p:txBody>
      </p:sp>
      <p:pic>
        <p:nvPicPr>
          <p:cNvPr id="2050" name="Picture 2">
            <a:extLst>
              <a:ext uri="{FF2B5EF4-FFF2-40B4-BE49-F238E27FC236}">
                <a16:creationId xmlns:a16="http://schemas.microsoft.com/office/drawing/2014/main" id="{BC07B5B3-270A-48D4-9182-26A8EAF2B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041" y="2033844"/>
            <a:ext cx="4095094" cy="2921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9CACCC46-1F47-45AF-A39C-D99E10A5DB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1974" y="2033844"/>
            <a:ext cx="2447999" cy="292504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F5509BD1-74CB-4B79-A353-9DF27D95E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942" y="5317588"/>
            <a:ext cx="8970906" cy="1469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624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D80ABF-8023-401E-80C1-EAA191F4890A}"/>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301E173A-2375-4FAA-AA46-A9F96A49EC3D}"/>
              </a:ext>
            </a:extLst>
          </p:cNvPr>
          <p:cNvSpPr>
            <a:spLocks noGrp="1"/>
          </p:cNvSpPr>
          <p:nvPr>
            <p:ph idx="1"/>
          </p:nvPr>
        </p:nvSpPr>
        <p:spPr/>
        <p:txBody>
          <a:bodyPr/>
          <a:lstStyle/>
          <a:p>
            <a:endParaRPr lang="ru-RU"/>
          </a:p>
        </p:txBody>
      </p:sp>
      <p:pic>
        <p:nvPicPr>
          <p:cNvPr id="5" name="Рисунок 4">
            <a:extLst>
              <a:ext uri="{FF2B5EF4-FFF2-40B4-BE49-F238E27FC236}">
                <a16:creationId xmlns:a16="http://schemas.microsoft.com/office/drawing/2014/main" id="{0DEFAA1C-92C7-4C96-B49D-419C4C61A9EB}"/>
              </a:ext>
            </a:extLst>
          </p:cNvPr>
          <p:cNvPicPr>
            <a:picLocks noChangeAspect="1"/>
          </p:cNvPicPr>
          <p:nvPr/>
        </p:nvPicPr>
        <p:blipFill>
          <a:blip r:embed="rId2"/>
          <a:stretch>
            <a:fillRect/>
          </a:stretch>
        </p:blipFill>
        <p:spPr>
          <a:xfrm>
            <a:off x="153426" y="413069"/>
            <a:ext cx="8837147" cy="5763894"/>
          </a:xfrm>
          <a:prstGeom prst="rect">
            <a:avLst/>
          </a:prstGeom>
        </p:spPr>
      </p:pic>
    </p:spTree>
    <p:extLst>
      <p:ext uri="{BB962C8B-B14F-4D97-AF65-F5344CB8AC3E}">
        <p14:creationId xmlns:p14="http://schemas.microsoft.com/office/powerpoint/2010/main" val="27168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A6A312C-DD62-403B-898D-6F855C82D66D}"/>
              </a:ext>
            </a:extLst>
          </p:cNvPr>
          <p:cNvSpPr>
            <a:spLocks noGrp="1"/>
          </p:cNvSpPr>
          <p:nvPr>
            <p:ph idx="1"/>
          </p:nvPr>
        </p:nvSpPr>
        <p:spPr>
          <a:xfrm>
            <a:off x="182879" y="253218"/>
            <a:ext cx="8736037" cy="5923745"/>
          </a:xfrm>
        </p:spPr>
        <p:txBody>
          <a:bodyPr/>
          <a:lstStyle/>
          <a:p>
            <a:pPr marL="0" indent="0" algn="ctr">
              <a:buNone/>
            </a:pPr>
            <a:r>
              <a:rPr lang="ru-RU" sz="3600" b="1" i="0" dirty="0">
                <a:solidFill>
                  <a:srgbClr val="FF0000"/>
                </a:solidFill>
                <a:effectLst/>
                <a:latin typeface="GothamPro"/>
              </a:rPr>
              <a:t>Лечение</a:t>
            </a:r>
            <a:endParaRPr lang="ru-RU" sz="3600" b="0" i="0" dirty="0">
              <a:solidFill>
                <a:srgbClr val="FF0000"/>
              </a:solidFill>
              <a:effectLst/>
              <a:latin typeface="GothamPro"/>
            </a:endParaRPr>
          </a:p>
          <a:p>
            <a:pPr marL="0" indent="0" algn="just">
              <a:buNone/>
            </a:pPr>
            <a:r>
              <a:rPr lang="ru-RU" b="0" i="0" dirty="0">
                <a:solidFill>
                  <a:srgbClr val="000000"/>
                </a:solidFill>
                <a:effectLst/>
                <a:latin typeface="GothamPro"/>
              </a:rPr>
              <a:t>Зависит от скорости развития процесса и причины заболевания,  и сводиться в основном к трем составляющим:</a:t>
            </a:r>
          </a:p>
          <a:p>
            <a:pPr marL="0" indent="0" algn="just">
              <a:buNone/>
            </a:pPr>
            <a:r>
              <a:rPr lang="ru-RU" b="0" i="0" dirty="0">
                <a:solidFill>
                  <a:srgbClr val="000000"/>
                </a:solidFill>
                <a:effectLst/>
                <a:latin typeface="GothamPro"/>
              </a:rPr>
              <a:t>— пункции перикарда и удалению жидкости.</a:t>
            </a:r>
          </a:p>
          <a:p>
            <a:pPr marL="0" indent="0" algn="just">
              <a:buNone/>
            </a:pPr>
            <a:r>
              <a:rPr lang="ru-RU" b="0" i="0" dirty="0">
                <a:solidFill>
                  <a:srgbClr val="000000"/>
                </a:solidFill>
                <a:effectLst/>
                <a:latin typeface="GothamPro"/>
              </a:rPr>
              <a:t>— антибиотикотерапии и контролю сердечной недостаточности.</a:t>
            </a:r>
          </a:p>
          <a:p>
            <a:pPr marL="0" indent="0" algn="just">
              <a:buNone/>
            </a:pPr>
            <a:r>
              <a:rPr lang="ru-RU" b="0" i="0" dirty="0">
                <a:solidFill>
                  <a:srgbClr val="000000"/>
                </a:solidFill>
                <a:effectLst/>
                <a:latin typeface="GothamPro"/>
              </a:rPr>
              <a:t>— </a:t>
            </a:r>
            <a:r>
              <a:rPr lang="ru-RU" b="0" i="0" dirty="0" err="1">
                <a:solidFill>
                  <a:srgbClr val="000000"/>
                </a:solidFill>
                <a:effectLst/>
                <a:latin typeface="GothamPro"/>
              </a:rPr>
              <a:t>перикардиотомия</a:t>
            </a:r>
            <a:r>
              <a:rPr lang="ru-RU" b="0" i="0" dirty="0">
                <a:solidFill>
                  <a:srgbClr val="000000"/>
                </a:solidFill>
                <a:effectLst/>
                <a:latin typeface="GothamPro"/>
              </a:rPr>
              <a:t>.</a:t>
            </a:r>
          </a:p>
          <a:p>
            <a:endParaRPr lang="ru-RU" dirty="0"/>
          </a:p>
        </p:txBody>
      </p:sp>
    </p:spTree>
    <p:extLst>
      <p:ext uri="{BB962C8B-B14F-4D97-AF65-F5344CB8AC3E}">
        <p14:creationId xmlns:p14="http://schemas.microsoft.com/office/powerpoint/2010/main" val="4095607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8E63F4-38CB-463B-BC8E-DDEBC314E909}"/>
              </a:ext>
            </a:extLst>
          </p:cNvPr>
          <p:cNvSpPr>
            <a:spLocks noGrp="1"/>
          </p:cNvSpPr>
          <p:nvPr>
            <p:ph idx="1"/>
          </p:nvPr>
        </p:nvSpPr>
        <p:spPr>
          <a:xfrm>
            <a:off x="182879" y="225082"/>
            <a:ext cx="8721969" cy="6260123"/>
          </a:xfrm>
        </p:spPr>
        <p:txBody>
          <a:bodyPr/>
          <a:lstStyle/>
          <a:p>
            <a:pPr marL="0" indent="0" algn="just">
              <a:buNone/>
            </a:pPr>
            <a:r>
              <a:rPr lang="ru-RU" b="0" i="0" dirty="0" err="1">
                <a:solidFill>
                  <a:srgbClr val="222222"/>
                </a:solidFill>
                <a:effectLst/>
                <a:latin typeface="Arial" panose="020B0604020202020204" pitchFamily="34" charset="0"/>
                <a:cs typeface="Arial" panose="020B0604020202020204" pitchFamily="34" charset="0"/>
              </a:rPr>
              <a:t>Перикардиоцентез</a:t>
            </a:r>
            <a:r>
              <a:rPr lang="ru-RU" b="0" i="0" dirty="0">
                <a:solidFill>
                  <a:srgbClr val="222222"/>
                </a:solidFill>
                <a:effectLst/>
                <a:latin typeface="Arial" panose="020B0604020202020204" pitchFamily="34" charset="0"/>
                <a:cs typeface="Arial" panose="020B0604020202020204" pitchFamily="34" charset="0"/>
              </a:rPr>
              <a:t> выполняется для откачивания патологических жидкостей из сердечной сумки. Скопление крови, транссудата или экссудата может быть вызвано заболеваниями сердечно-сосудистой системы, а также в результате травмирования. Пункция может назначаться с диагностической целью для определения характера жидкости, а также, как полноценный метод лечения кошек и собак.</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021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ABFB37-A0D1-438A-9B3C-B3030F269B6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C685822-0590-411C-8316-55718D53A7E2}"/>
              </a:ext>
            </a:extLst>
          </p:cNvPr>
          <p:cNvSpPr>
            <a:spLocks noGrp="1"/>
          </p:cNvSpPr>
          <p:nvPr>
            <p:ph idx="1"/>
          </p:nvPr>
        </p:nvSpPr>
        <p:spPr/>
        <p:txBody>
          <a:bodyPr/>
          <a:lstStyle/>
          <a:p>
            <a:endParaRPr lang="ru-RU"/>
          </a:p>
        </p:txBody>
      </p:sp>
      <p:pic>
        <p:nvPicPr>
          <p:cNvPr id="4098" name="Picture 2" descr="Перикардиоцентез">
            <a:extLst>
              <a:ext uri="{FF2B5EF4-FFF2-40B4-BE49-F238E27FC236}">
                <a16:creationId xmlns:a16="http://schemas.microsoft.com/office/drawing/2014/main" id="{B490311B-5C97-49EB-A048-C04353C69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28700"/>
            <a:ext cx="91440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78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5884AE6-A5A2-427A-BECA-D00477479D13}"/>
              </a:ext>
            </a:extLst>
          </p:cNvPr>
          <p:cNvSpPr>
            <a:spLocks noGrp="1"/>
          </p:cNvSpPr>
          <p:nvPr>
            <p:ph type="title"/>
          </p:nvPr>
        </p:nvSpPr>
        <p:spPr>
          <a:xfrm>
            <a:off x="628650" y="194410"/>
            <a:ext cx="7886700" cy="900966"/>
          </a:xfrm>
        </p:spPr>
        <p:txBody>
          <a:bodyPr>
            <a:normAutofit/>
          </a:bodyPr>
          <a:lstStyle/>
          <a:p>
            <a:pPr algn="ctr"/>
            <a:r>
              <a:rPr lang="ru-RU" sz="3600" b="0" i="0" dirty="0" err="1">
                <a:solidFill>
                  <a:srgbClr val="FF0000"/>
                </a:solidFill>
                <a:effectLst/>
                <a:latin typeface="Open Sans" panose="020B0606030504020204" pitchFamily="34" charset="0"/>
              </a:rPr>
              <a:t>Перикардиоцентез</a:t>
            </a:r>
            <a:endParaRPr lang="ru-RU" sz="3600" dirty="0">
              <a:solidFill>
                <a:srgbClr val="FF0000"/>
              </a:solidFill>
            </a:endParaRPr>
          </a:p>
        </p:txBody>
      </p:sp>
      <p:sp>
        <p:nvSpPr>
          <p:cNvPr id="3" name="Объект 2">
            <a:extLst>
              <a:ext uri="{FF2B5EF4-FFF2-40B4-BE49-F238E27FC236}">
                <a16:creationId xmlns:a16="http://schemas.microsoft.com/office/drawing/2014/main" id="{25DBD60E-B4C3-4ABD-A810-D6C7D8A8348D}"/>
              </a:ext>
            </a:extLst>
          </p:cNvPr>
          <p:cNvSpPr>
            <a:spLocks noGrp="1"/>
          </p:cNvSpPr>
          <p:nvPr>
            <p:ph idx="1"/>
          </p:nvPr>
        </p:nvSpPr>
        <p:spPr/>
        <p:txBody>
          <a:bodyPr/>
          <a:lstStyle/>
          <a:p>
            <a:endParaRPr lang="ru-RU"/>
          </a:p>
        </p:txBody>
      </p:sp>
      <p:pic>
        <p:nvPicPr>
          <p:cNvPr id="7" name="Рисунок 6">
            <a:extLst>
              <a:ext uri="{FF2B5EF4-FFF2-40B4-BE49-F238E27FC236}">
                <a16:creationId xmlns:a16="http://schemas.microsoft.com/office/drawing/2014/main" id="{664165DF-B7D6-4911-A68D-8EFDC71EAF91}"/>
              </a:ext>
            </a:extLst>
          </p:cNvPr>
          <p:cNvPicPr>
            <a:picLocks noChangeAspect="1"/>
          </p:cNvPicPr>
          <p:nvPr/>
        </p:nvPicPr>
        <p:blipFill>
          <a:blip r:embed="rId2"/>
          <a:stretch>
            <a:fillRect/>
          </a:stretch>
        </p:blipFill>
        <p:spPr>
          <a:xfrm>
            <a:off x="0" y="1095376"/>
            <a:ext cx="9144000" cy="5140990"/>
          </a:xfrm>
          <a:prstGeom prst="rect">
            <a:avLst/>
          </a:prstGeom>
        </p:spPr>
      </p:pic>
    </p:spTree>
    <p:extLst>
      <p:ext uri="{BB962C8B-B14F-4D97-AF65-F5344CB8AC3E}">
        <p14:creationId xmlns:p14="http://schemas.microsoft.com/office/powerpoint/2010/main" val="2171405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59C51D65-E875-46AD-84A4-F4E2EB1A042B}"/>
              </a:ext>
            </a:extLst>
          </p:cNvPr>
          <p:cNvPicPr>
            <a:picLocks noChangeAspect="1"/>
          </p:cNvPicPr>
          <p:nvPr/>
        </p:nvPicPr>
        <p:blipFill>
          <a:blip r:embed="rId2"/>
          <a:stretch>
            <a:fillRect/>
          </a:stretch>
        </p:blipFill>
        <p:spPr>
          <a:xfrm>
            <a:off x="0" y="1022495"/>
            <a:ext cx="9144000" cy="5157216"/>
          </a:xfrm>
          <a:prstGeom prst="rect">
            <a:avLst/>
          </a:prstGeom>
        </p:spPr>
      </p:pic>
      <p:sp>
        <p:nvSpPr>
          <p:cNvPr id="9" name="AutoShape 2">
            <a:extLst>
              <a:ext uri="{FF2B5EF4-FFF2-40B4-BE49-F238E27FC236}">
                <a16:creationId xmlns:a16="http://schemas.microsoft.com/office/drawing/2014/main" id="{DB738C39-0BCF-4171-B970-6502E98D8D25}"/>
              </a:ext>
            </a:extLst>
          </p:cNvPr>
          <p:cNvSpPr txBox="1">
            <a:spLocks noChangeAspect="1" noChangeArrowheads="1"/>
          </p:cNvSpPr>
          <p:nvPr/>
        </p:nvSpPr>
        <p:spPr bwMode="auto">
          <a:xfrm>
            <a:off x="628650" y="339578"/>
            <a:ext cx="7886700" cy="6829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u-RU" sz="3600" dirty="0">
                <a:solidFill>
                  <a:srgbClr val="FF0000"/>
                </a:solidFill>
                <a:latin typeface="Arial" panose="020B0604020202020204" pitchFamily="34" charset="0"/>
                <a:cs typeface="Arial" panose="020B0604020202020204" pitchFamily="34" charset="0"/>
              </a:rPr>
              <a:t>Вскрытие перикарда</a:t>
            </a:r>
          </a:p>
        </p:txBody>
      </p:sp>
    </p:spTree>
    <p:extLst>
      <p:ext uri="{BB962C8B-B14F-4D97-AF65-F5344CB8AC3E}">
        <p14:creationId xmlns:p14="http://schemas.microsoft.com/office/powerpoint/2010/main" val="41015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32D1851-6985-4B9B-8414-D0158E2D8227}"/>
              </a:ext>
            </a:extLst>
          </p:cNvPr>
          <p:cNvPicPr>
            <a:picLocks noChangeAspect="1"/>
          </p:cNvPicPr>
          <p:nvPr/>
        </p:nvPicPr>
        <p:blipFill>
          <a:blip r:embed="rId2"/>
          <a:stretch>
            <a:fillRect/>
          </a:stretch>
        </p:blipFill>
        <p:spPr>
          <a:xfrm>
            <a:off x="0" y="1607234"/>
            <a:ext cx="5295660" cy="3643532"/>
          </a:xfrm>
          <a:prstGeom prst="rect">
            <a:avLst/>
          </a:prstGeom>
        </p:spPr>
      </p:pic>
      <p:pic>
        <p:nvPicPr>
          <p:cNvPr id="7" name="Рисунок 6">
            <a:extLst>
              <a:ext uri="{FF2B5EF4-FFF2-40B4-BE49-F238E27FC236}">
                <a16:creationId xmlns:a16="http://schemas.microsoft.com/office/drawing/2014/main" id="{D01FE9EE-FA91-43CA-8988-0D331C759347}"/>
              </a:ext>
            </a:extLst>
          </p:cNvPr>
          <p:cNvPicPr>
            <a:picLocks noChangeAspect="1"/>
          </p:cNvPicPr>
          <p:nvPr/>
        </p:nvPicPr>
        <p:blipFill>
          <a:blip r:embed="rId3"/>
          <a:stretch>
            <a:fillRect/>
          </a:stretch>
        </p:blipFill>
        <p:spPr>
          <a:xfrm>
            <a:off x="5314856" y="1027907"/>
            <a:ext cx="3829144" cy="4586068"/>
          </a:xfrm>
          <a:prstGeom prst="rect">
            <a:avLst/>
          </a:prstGeom>
        </p:spPr>
      </p:pic>
    </p:spTree>
    <p:extLst>
      <p:ext uri="{BB962C8B-B14F-4D97-AF65-F5344CB8AC3E}">
        <p14:creationId xmlns:p14="http://schemas.microsoft.com/office/powerpoint/2010/main" val="1196469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9DA1988F-594D-48EE-B22A-28A2A3E7D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7440" y="844063"/>
            <a:ext cx="4389120" cy="5904645"/>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1">
            <a:extLst>
              <a:ext uri="{FF2B5EF4-FFF2-40B4-BE49-F238E27FC236}">
                <a16:creationId xmlns:a16="http://schemas.microsoft.com/office/drawing/2014/main" id="{B1941CEF-FD53-4A6F-85D3-3463F7B9CC44}"/>
              </a:ext>
            </a:extLst>
          </p:cNvPr>
          <p:cNvSpPr>
            <a:spLocks noGrp="1"/>
          </p:cNvSpPr>
          <p:nvPr>
            <p:ph type="title"/>
          </p:nvPr>
        </p:nvSpPr>
        <p:spPr>
          <a:xfrm>
            <a:off x="628650" y="125977"/>
            <a:ext cx="7886700" cy="718086"/>
          </a:xfrm>
        </p:spPr>
        <p:txBody>
          <a:bodyPr>
            <a:normAutofit/>
          </a:bodyPr>
          <a:lstStyle/>
          <a:p>
            <a:pPr algn="ctr"/>
            <a:r>
              <a:rPr lang="ru-RU" sz="3600" b="1" u="sng" dirty="0">
                <a:solidFill>
                  <a:srgbClr val="FF0000"/>
                </a:solidFill>
                <a:latin typeface="Arial" panose="020B0604020202020204" pitchFamily="34" charset="0"/>
                <a:cs typeface="Arial" panose="020B0604020202020204" pitchFamily="34" charset="0"/>
              </a:rPr>
              <a:t>Тампонада сердца</a:t>
            </a:r>
          </a:p>
        </p:txBody>
      </p:sp>
    </p:spTree>
    <p:extLst>
      <p:ext uri="{BB962C8B-B14F-4D97-AF65-F5344CB8AC3E}">
        <p14:creationId xmlns:p14="http://schemas.microsoft.com/office/powerpoint/2010/main" val="298686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62E126-667B-4792-9597-B9B189E0A2E4}"/>
              </a:ext>
            </a:extLst>
          </p:cNvPr>
          <p:cNvSpPr>
            <a:spLocks noGrp="1"/>
          </p:cNvSpPr>
          <p:nvPr>
            <p:ph type="title"/>
          </p:nvPr>
        </p:nvSpPr>
        <p:spPr/>
        <p:txBody>
          <a:bodyPr>
            <a:normAutofit/>
          </a:bodyPr>
          <a:lstStyle/>
          <a:p>
            <a:pPr algn="ctr"/>
            <a:r>
              <a:rPr lang="ru-RU" sz="8000" b="1" dirty="0">
                <a:solidFill>
                  <a:srgbClr val="FF0000"/>
                </a:solidFill>
                <a:latin typeface="Arial" panose="020B0604020202020204" pitchFamily="34" charset="0"/>
                <a:cs typeface="Arial" panose="020B0604020202020204" pitchFamily="34" charset="0"/>
              </a:rPr>
              <a:t>План</a:t>
            </a:r>
          </a:p>
        </p:txBody>
      </p:sp>
      <p:sp>
        <p:nvSpPr>
          <p:cNvPr id="3" name="Объект 2">
            <a:extLst>
              <a:ext uri="{FF2B5EF4-FFF2-40B4-BE49-F238E27FC236}">
                <a16:creationId xmlns:a16="http://schemas.microsoft.com/office/drawing/2014/main" id="{FF0772EE-F534-4A06-A85D-9990D202EBFA}"/>
              </a:ext>
            </a:extLst>
          </p:cNvPr>
          <p:cNvSpPr>
            <a:spLocks noGrp="1"/>
          </p:cNvSpPr>
          <p:nvPr>
            <p:ph idx="1"/>
          </p:nvPr>
        </p:nvSpPr>
        <p:spPr>
          <a:xfrm>
            <a:off x="196948" y="1825625"/>
            <a:ext cx="8778239" cy="4351338"/>
          </a:xfrm>
        </p:spPr>
        <p:txBody>
          <a:bodyPr>
            <a:noAutofit/>
          </a:bodyPr>
          <a:lstStyle/>
          <a:p>
            <a:pPr marL="0" indent="0">
              <a:buNone/>
            </a:pPr>
            <a:r>
              <a:rPr lang="ru-RU" sz="4200" dirty="0">
                <a:latin typeface="Arial" panose="020B0604020202020204" pitchFamily="34" charset="0"/>
                <a:cs typeface="Arial" panose="020B0604020202020204" pitchFamily="34" charset="0"/>
              </a:rPr>
              <a:t>1. Перикардит</a:t>
            </a:r>
          </a:p>
          <a:p>
            <a:pPr marL="0" indent="0">
              <a:buNone/>
            </a:pPr>
            <a:r>
              <a:rPr lang="ru-RU" sz="4200" dirty="0">
                <a:latin typeface="Arial" panose="020B0604020202020204" pitchFamily="34" charset="0"/>
                <a:cs typeface="Arial" panose="020B0604020202020204" pitchFamily="34" charset="0"/>
              </a:rPr>
              <a:t>2. Тампонада сердца</a:t>
            </a:r>
          </a:p>
          <a:p>
            <a:pPr marL="0" indent="0">
              <a:buNone/>
            </a:pPr>
            <a:r>
              <a:rPr lang="ru-RU" sz="4200" dirty="0">
                <a:latin typeface="Arial" panose="020B0604020202020204" pitchFamily="34" charset="0"/>
                <a:cs typeface="Arial" panose="020B0604020202020204" pitchFamily="34" charset="0"/>
              </a:rPr>
              <a:t>3. </a:t>
            </a:r>
            <a:r>
              <a:rPr lang="ru-RU" sz="4200" dirty="0" err="1">
                <a:latin typeface="Arial" panose="020B0604020202020204" pitchFamily="34" charset="0"/>
                <a:cs typeface="Arial" panose="020B0604020202020204" pitchFamily="34" charset="0"/>
              </a:rPr>
              <a:t>Портосистемный</a:t>
            </a:r>
            <a:r>
              <a:rPr lang="ru-RU" sz="4200" dirty="0">
                <a:latin typeface="Arial" panose="020B0604020202020204" pitchFamily="34" charset="0"/>
                <a:cs typeface="Arial" panose="020B0604020202020204" pitchFamily="34" charset="0"/>
              </a:rPr>
              <a:t> шунт</a:t>
            </a:r>
          </a:p>
          <a:p>
            <a:pPr marL="0" indent="0">
              <a:buNone/>
            </a:pPr>
            <a:r>
              <a:rPr lang="ru-RU" sz="4200" dirty="0">
                <a:latin typeface="Arial" panose="020B0604020202020204" pitchFamily="34" charset="0"/>
                <a:cs typeface="Arial" panose="020B0604020202020204" pitchFamily="34" charset="0"/>
              </a:rPr>
              <a:t>4. Артериальная тромбоэмболия</a:t>
            </a:r>
            <a:endParaRPr lang="en-US" sz="4200" dirty="0">
              <a:latin typeface="Arial" panose="020B0604020202020204" pitchFamily="34" charset="0"/>
              <a:cs typeface="Arial" panose="020B0604020202020204" pitchFamily="34" charset="0"/>
            </a:endParaRPr>
          </a:p>
          <a:p>
            <a:pPr marL="0" indent="0">
              <a:buNone/>
            </a:pPr>
            <a:r>
              <a:rPr lang="en-US" sz="4200" dirty="0">
                <a:latin typeface="Arial" panose="020B0604020202020204" pitchFamily="34" charset="0"/>
                <a:cs typeface="Arial" panose="020B0604020202020204" pitchFamily="34" charset="0"/>
              </a:rPr>
              <a:t>5</a:t>
            </a:r>
            <a:r>
              <a:rPr lang="ru-RU" sz="4200" dirty="0">
                <a:latin typeface="Arial" panose="020B0604020202020204" pitchFamily="34" charset="0"/>
                <a:cs typeface="Arial" panose="020B0604020202020204" pitchFamily="34" charset="0"/>
              </a:rPr>
              <a:t>. </a:t>
            </a:r>
            <a:r>
              <a:rPr lang="ru-RU" sz="4200" dirty="0" err="1">
                <a:latin typeface="Arial" panose="020B0604020202020204" pitchFamily="34" charset="0"/>
                <a:cs typeface="Arial" panose="020B0604020202020204" pitchFamily="34" charset="0"/>
              </a:rPr>
              <a:t>Дирофиляриоз</a:t>
            </a:r>
            <a:r>
              <a:rPr lang="ru-RU" sz="4200" dirty="0">
                <a:latin typeface="Arial" panose="020B0604020202020204" pitchFamily="34" charset="0"/>
                <a:cs typeface="Arial" panose="020B0604020202020204" pitchFamily="34" charset="0"/>
              </a:rPr>
              <a:t> сердца</a:t>
            </a:r>
          </a:p>
          <a:p>
            <a:pPr marL="0" indent="0">
              <a:buNone/>
            </a:pPr>
            <a:r>
              <a:rPr lang="ru-RU" sz="4200" dirty="0">
                <a:latin typeface="Arial" panose="020B0604020202020204" pitchFamily="34" charset="0"/>
                <a:cs typeface="Arial" panose="020B0604020202020204" pitchFamily="34" charset="0"/>
              </a:rPr>
              <a:t>6. Аневризма</a:t>
            </a:r>
          </a:p>
        </p:txBody>
      </p:sp>
    </p:spTree>
    <p:extLst>
      <p:ext uri="{BB962C8B-B14F-4D97-AF65-F5344CB8AC3E}">
        <p14:creationId xmlns:p14="http://schemas.microsoft.com/office/powerpoint/2010/main" val="717440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4271D8-3709-45DB-B20D-D84A038EE850}"/>
              </a:ext>
            </a:extLst>
          </p:cNvPr>
          <p:cNvSpPr>
            <a:spLocks noGrp="1"/>
          </p:cNvSpPr>
          <p:nvPr>
            <p:ph idx="1"/>
          </p:nvPr>
        </p:nvSpPr>
        <p:spPr>
          <a:xfrm>
            <a:off x="168811" y="998806"/>
            <a:ext cx="8834511" cy="5178157"/>
          </a:xfrm>
        </p:spPr>
        <p:txBody>
          <a:bodyPr>
            <a:normAutofit/>
          </a:bodyPr>
          <a:lstStyle/>
          <a:p>
            <a:pPr marL="0" indent="0" algn="just">
              <a:buNone/>
            </a:pPr>
            <a:r>
              <a:rPr lang="ru-RU" sz="3200" dirty="0">
                <a:latin typeface="Arial" panose="020B0604020202020204" pitchFamily="34" charset="0"/>
                <a:cs typeface="Arial" panose="020B0604020202020204" pitchFamily="34" charset="0"/>
              </a:rPr>
              <a:t>Угрожающее жизни состояние, сопровождающееся скоплением избыточного количества свободной жидкости в полости перикарда. Давление жидкости на сердечные камеры препятствует адекватному наполнению сердца кровью, сердечный выброс при этом стремительно падает, также наблюдается резкое снижение артериального давления. Столь значимое изменение гемодинамики может привести к гибели животного.</a:t>
            </a:r>
          </a:p>
        </p:txBody>
      </p:sp>
    </p:spTree>
    <p:extLst>
      <p:ext uri="{BB962C8B-B14F-4D97-AF65-F5344CB8AC3E}">
        <p14:creationId xmlns:p14="http://schemas.microsoft.com/office/powerpoint/2010/main" val="418487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931C353-530F-49ED-BC56-4F23C3AC3516}"/>
              </a:ext>
            </a:extLst>
          </p:cNvPr>
          <p:cNvSpPr>
            <a:spLocks noGrp="1"/>
          </p:cNvSpPr>
          <p:nvPr>
            <p:ph idx="1"/>
          </p:nvPr>
        </p:nvSpPr>
        <p:spPr>
          <a:xfrm>
            <a:off x="126609" y="239150"/>
            <a:ext cx="8806376" cy="6344529"/>
          </a:xfrm>
        </p:spPr>
        <p:txBody>
          <a:bodyPr/>
          <a:lstStyle/>
          <a:p>
            <a:pPr marL="0" indent="0" algn="ctr">
              <a:buNone/>
            </a:pPr>
            <a:r>
              <a:rPr lang="ru-RU" sz="3600" i="0" dirty="0">
                <a:solidFill>
                  <a:srgbClr val="FF0000"/>
                </a:solidFill>
                <a:effectLst/>
                <a:latin typeface="Arial" panose="020B0604020202020204" pitchFamily="34" charset="0"/>
                <a:cs typeface="Arial" panose="020B0604020202020204" pitchFamily="34" charset="0"/>
              </a:rPr>
              <a:t>Причины тампонады сердца</a:t>
            </a:r>
          </a:p>
          <a:p>
            <a:pPr algn="just">
              <a:buFont typeface="Arial" panose="020B0604020202020204" pitchFamily="34" charset="0"/>
              <a:buChar char="•"/>
            </a:pPr>
            <a:r>
              <a:rPr lang="ru-RU" b="0" i="0" dirty="0">
                <a:solidFill>
                  <a:srgbClr val="212529"/>
                </a:solidFill>
                <a:effectLst/>
                <a:latin typeface="Arial" panose="020B0604020202020204" pitchFamily="34" charset="0"/>
                <a:cs typeface="Arial" panose="020B0604020202020204" pitchFamily="34" charset="0"/>
              </a:rPr>
              <a:t>идиопатический выпот (нет выявленной причины);</a:t>
            </a:r>
          </a:p>
          <a:p>
            <a:pPr algn="just">
              <a:buFont typeface="Arial" panose="020B0604020202020204" pitchFamily="34" charset="0"/>
              <a:buChar char="•"/>
            </a:pPr>
            <a:r>
              <a:rPr lang="ru-RU" b="0" i="0" dirty="0">
                <a:solidFill>
                  <a:srgbClr val="212529"/>
                </a:solidFill>
                <a:effectLst/>
                <a:latin typeface="Arial" panose="020B0604020202020204" pitchFamily="34" charset="0"/>
                <a:cs typeface="Arial" panose="020B0604020202020204" pitchFamily="34" charset="0"/>
              </a:rPr>
              <a:t>опухоль сердца, разрыв опухоли;</a:t>
            </a:r>
          </a:p>
          <a:p>
            <a:pPr algn="just">
              <a:buFont typeface="Arial" panose="020B0604020202020204" pitchFamily="34" charset="0"/>
              <a:buChar char="•"/>
            </a:pPr>
            <a:r>
              <a:rPr lang="ru-RU" b="0" i="0" dirty="0">
                <a:solidFill>
                  <a:srgbClr val="212529"/>
                </a:solidFill>
                <a:effectLst/>
                <a:latin typeface="Arial" panose="020B0604020202020204" pitchFamily="34" charset="0"/>
                <a:cs typeface="Arial" panose="020B0604020202020204" pitchFamily="34" charset="0"/>
              </a:rPr>
              <a:t>разрыв левого предсердия;</a:t>
            </a:r>
          </a:p>
          <a:p>
            <a:pPr algn="just">
              <a:buFont typeface="Arial" panose="020B0604020202020204" pitchFamily="34" charset="0"/>
              <a:buChar char="•"/>
            </a:pPr>
            <a:r>
              <a:rPr lang="ru-RU" b="0" i="0" dirty="0">
                <a:solidFill>
                  <a:srgbClr val="212529"/>
                </a:solidFill>
                <a:effectLst/>
                <a:latin typeface="Arial" panose="020B0604020202020204" pitchFamily="34" charset="0"/>
                <a:cs typeface="Arial" panose="020B0604020202020204" pitchFamily="34" charset="0"/>
              </a:rPr>
              <a:t>травма;</a:t>
            </a:r>
          </a:p>
          <a:p>
            <a:pPr algn="just">
              <a:buFont typeface="Arial" panose="020B0604020202020204" pitchFamily="34" charset="0"/>
              <a:buChar char="•"/>
            </a:pPr>
            <a:r>
              <a:rPr lang="ru-RU" b="0" i="0" dirty="0">
                <a:solidFill>
                  <a:srgbClr val="212529"/>
                </a:solidFill>
                <a:effectLst/>
                <a:latin typeface="Arial" panose="020B0604020202020204" pitchFamily="34" charset="0"/>
                <a:cs typeface="Arial" panose="020B0604020202020204" pitchFamily="34" charset="0"/>
              </a:rPr>
              <a:t>разрыв </a:t>
            </a:r>
            <a:r>
              <a:rPr lang="ru-RU" b="0" i="0" dirty="0" err="1">
                <a:solidFill>
                  <a:srgbClr val="212529"/>
                </a:solidFill>
                <a:effectLst/>
                <a:latin typeface="Arial" panose="020B0604020202020204" pitchFamily="34" charset="0"/>
                <a:cs typeface="Arial" panose="020B0604020202020204" pitchFamily="34" charset="0"/>
              </a:rPr>
              <a:t>интраперикардиальной</a:t>
            </a:r>
            <a:r>
              <a:rPr lang="ru-RU" b="0" i="0" dirty="0">
                <a:solidFill>
                  <a:srgbClr val="212529"/>
                </a:solidFill>
                <a:effectLst/>
                <a:latin typeface="Arial" panose="020B0604020202020204" pitchFamily="34" charset="0"/>
                <a:cs typeface="Arial" panose="020B0604020202020204" pitchFamily="34" charset="0"/>
              </a:rPr>
              <a:t> кисты.</a:t>
            </a:r>
          </a:p>
          <a:p>
            <a:endParaRPr lang="ru-RU" dirty="0"/>
          </a:p>
        </p:txBody>
      </p:sp>
    </p:spTree>
    <p:extLst>
      <p:ext uri="{BB962C8B-B14F-4D97-AF65-F5344CB8AC3E}">
        <p14:creationId xmlns:p14="http://schemas.microsoft.com/office/powerpoint/2010/main" val="2187471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07F79FE-50F1-423D-9E8F-E4B22F2277BB}"/>
              </a:ext>
            </a:extLst>
          </p:cNvPr>
          <p:cNvSpPr>
            <a:spLocks noGrp="1"/>
          </p:cNvSpPr>
          <p:nvPr>
            <p:ph idx="1"/>
          </p:nvPr>
        </p:nvSpPr>
        <p:spPr>
          <a:xfrm>
            <a:off x="112542" y="253218"/>
            <a:ext cx="8862646" cy="5923745"/>
          </a:xfrm>
        </p:spPr>
        <p:txBody>
          <a:bodyPr>
            <a:normAutofit/>
          </a:bodyPr>
          <a:lstStyle/>
          <a:p>
            <a:pPr marL="0" indent="0" algn="ctr">
              <a:buNone/>
            </a:pPr>
            <a:r>
              <a:rPr lang="ru-RU" sz="3600" b="0" i="0" dirty="0">
                <a:solidFill>
                  <a:srgbClr val="FF0000"/>
                </a:solidFill>
                <a:effectLst/>
                <a:latin typeface="Arial" panose="020B0604020202020204" pitchFamily="34" charset="0"/>
                <a:cs typeface="Arial" panose="020B0604020202020204" pitchFamily="34" charset="0"/>
              </a:rPr>
              <a:t>Симптомы тампонады сердца</a:t>
            </a:r>
          </a:p>
          <a:p>
            <a:pPr marL="0" indent="0" algn="ctr">
              <a:buNone/>
            </a:pPr>
            <a:r>
              <a:rPr lang="ru-RU" sz="3600" b="0" i="0" dirty="0">
                <a:solidFill>
                  <a:srgbClr val="FF0000"/>
                </a:solidFill>
                <a:effectLst/>
                <a:latin typeface="Arial" panose="020B0604020202020204" pitchFamily="34" charset="0"/>
                <a:cs typeface="Arial" panose="020B0604020202020204" pitchFamily="34" charset="0"/>
              </a:rPr>
              <a:t>у собак:</a:t>
            </a:r>
          </a:p>
          <a:p>
            <a:pPr algn="l">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бледные слизистые</a:t>
            </a:r>
            <a:r>
              <a:rPr lang="ru-RU"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частый, слабый пульс;</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низкая температура тела;</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тяжелое дыхание;</a:t>
            </a:r>
          </a:p>
          <a:p>
            <a:pPr algn="l">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обморок</a:t>
            </a:r>
            <a:r>
              <a:rPr lang="ru-RU"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увеличение живота в объеме (</a:t>
            </a:r>
            <a:r>
              <a:rPr lang="ru-RU" b="0" i="0" u="none" strike="noStrike" dirty="0">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асцит</a:t>
            </a:r>
            <a:r>
              <a:rPr lang="ru-RU"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депрессия, летаргия;</a:t>
            </a:r>
          </a:p>
          <a:p>
            <a:pPr algn="l">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шок</a:t>
            </a:r>
            <a:r>
              <a:rPr lang="ru-RU" b="0" i="0" dirty="0">
                <a:effectLst/>
                <a:latin typeface="Arial" panose="020B0604020202020204" pitchFamily="34" charset="0"/>
                <a:cs typeface="Arial" panose="020B0604020202020204" pitchFamily="34" charset="0"/>
              </a:rPr>
              <a:t>.</a:t>
            </a:r>
          </a:p>
          <a:p>
            <a:endParaRPr lang="ru-RU" dirty="0"/>
          </a:p>
        </p:txBody>
      </p:sp>
    </p:spTree>
    <p:extLst>
      <p:ext uri="{BB962C8B-B14F-4D97-AF65-F5344CB8AC3E}">
        <p14:creationId xmlns:p14="http://schemas.microsoft.com/office/powerpoint/2010/main" val="41373691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5BA0181-463D-469E-A7C2-A85A72E87A81}"/>
              </a:ext>
            </a:extLst>
          </p:cNvPr>
          <p:cNvSpPr>
            <a:spLocks noGrp="1"/>
          </p:cNvSpPr>
          <p:nvPr>
            <p:ph idx="1"/>
          </p:nvPr>
        </p:nvSpPr>
        <p:spPr>
          <a:xfrm>
            <a:off x="112542" y="211014"/>
            <a:ext cx="8834510" cy="6372665"/>
          </a:xfrm>
        </p:spPr>
        <p:txBody>
          <a:bodyPr/>
          <a:lstStyle/>
          <a:p>
            <a:pPr marL="0" indent="0" algn="ctr">
              <a:buNone/>
            </a:pPr>
            <a:r>
              <a:rPr lang="ru-RU" sz="3600" dirty="0">
                <a:solidFill>
                  <a:srgbClr val="FF0000"/>
                </a:solidFill>
                <a:latin typeface="Arial" panose="020B0604020202020204" pitchFamily="34" charset="0"/>
                <a:cs typeface="Arial" panose="020B0604020202020204" pitchFamily="34" charset="0"/>
              </a:rPr>
              <a:t>Диагностика</a:t>
            </a:r>
          </a:p>
          <a:p>
            <a:pPr marL="0" indent="0" algn="just">
              <a:buNone/>
            </a:pPr>
            <a:r>
              <a:rPr lang="ru-RU" dirty="0">
                <a:latin typeface="Arial" panose="020B0604020202020204" pitchFamily="34" charset="0"/>
                <a:cs typeface="Arial" panose="020B0604020202020204" pitchFamily="34" charset="0"/>
              </a:rPr>
              <a:t>Диагноз ставится на основе данных </a:t>
            </a:r>
            <a:r>
              <a:rPr lang="ru-RU" dirty="0" err="1">
                <a:latin typeface="Arial" panose="020B0604020202020204" pitchFamily="34" charset="0"/>
                <a:cs typeface="Arial" panose="020B0604020202020204" pitchFamily="34" charset="0"/>
              </a:rPr>
              <a:t>физикального</a:t>
            </a:r>
            <a:r>
              <a:rPr lang="ru-RU" dirty="0">
                <a:latin typeface="Arial" panose="020B0604020202020204" pitchFamily="34" charset="0"/>
                <a:cs typeface="Arial" panose="020B0604020202020204" pitchFamily="34" charset="0"/>
              </a:rPr>
              <a:t> обследования, эхокардиографии сердца. ЭХО-КГ позволяет оценить объем образовавшегося выпота, поставить предварительный диагноз. Так, при наличии опухоли сердца, специалист может визуализировать патологические массы, при разрыве предсердия – нарушение целостности сердца.</a:t>
            </a:r>
          </a:p>
        </p:txBody>
      </p:sp>
      <p:pic>
        <p:nvPicPr>
          <p:cNvPr id="8195" name="Picture 3">
            <a:extLst>
              <a:ext uri="{FF2B5EF4-FFF2-40B4-BE49-F238E27FC236}">
                <a16:creationId xmlns:a16="http://schemas.microsoft.com/office/drawing/2014/main" id="{4FDDA429-C328-489A-9A07-BE855D8D8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923" y="3697385"/>
            <a:ext cx="4214153" cy="3160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225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230903E-4CBE-4581-AE1F-2ADA13367C8E}"/>
              </a:ext>
            </a:extLst>
          </p:cNvPr>
          <p:cNvSpPr>
            <a:spLocks noGrp="1"/>
          </p:cNvSpPr>
          <p:nvPr>
            <p:ph idx="1"/>
          </p:nvPr>
        </p:nvSpPr>
        <p:spPr>
          <a:xfrm>
            <a:off x="98474" y="196948"/>
            <a:ext cx="8876714" cy="6443003"/>
          </a:xfrm>
        </p:spPr>
        <p:txBody>
          <a:bodyPr>
            <a:normAutofit lnSpcReduction="10000"/>
          </a:bodyPr>
          <a:lstStyle/>
          <a:p>
            <a:pPr marL="0" indent="0" algn="ctr">
              <a:buNone/>
            </a:pPr>
            <a:r>
              <a:rPr lang="ru-RU" sz="3600" dirty="0">
                <a:solidFill>
                  <a:srgbClr val="FF0000"/>
                </a:solidFill>
                <a:latin typeface="Arial" panose="020B0604020202020204" pitchFamily="34" charset="0"/>
                <a:cs typeface="Arial" panose="020B0604020202020204" pitchFamily="34" charset="0"/>
              </a:rPr>
              <a:t>Лечение</a:t>
            </a:r>
            <a:r>
              <a:rPr lang="ru-RU" dirty="0">
                <a:latin typeface="Arial" panose="020B0604020202020204" pitchFamily="34" charset="0"/>
                <a:cs typeface="Arial" panose="020B0604020202020204" pitchFamily="34" charset="0"/>
              </a:rPr>
              <a:t> </a:t>
            </a:r>
          </a:p>
          <a:p>
            <a:pPr marL="0" indent="0" algn="just">
              <a:buNone/>
            </a:pPr>
            <a:r>
              <a:rPr lang="ru-RU" dirty="0">
                <a:latin typeface="Arial" panose="020B0604020202020204" pitchFamily="34" charset="0"/>
                <a:cs typeface="Arial" panose="020B0604020202020204" pitchFamily="34" charset="0"/>
              </a:rPr>
              <a:t>Если у пациента диагностирована тампонада сердца, показано немедленное проведение </a:t>
            </a:r>
            <a:r>
              <a:rPr lang="ru-RU" dirty="0" err="1">
                <a:latin typeface="Arial" panose="020B0604020202020204" pitchFamily="34" charset="0"/>
                <a:cs typeface="Arial" panose="020B0604020202020204" pitchFamily="34" charset="0"/>
              </a:rPr>
              <a:t>перикардиоцентеза</a:t>
            </a:r>
            <a:r>
              <a:rPr lang="ru-RU" dirty="0">
                <a:latin typeface="Arial" panose="020B0604020202020204" pitchFamily="34" charset="0"/>
                <a:cs typeface="Arial" panose="020B0604020202020204" pitchFamily="34" charset="0"/>
              </a:rPr>
              <a:t>. Полость перикарда пунктируется специальным катетером, жидкость откачивается, что способствует декомпрессии сердца. Правый желудочек и правое предсердие расправляются, происходит восстановление сердечного выброса, стабилизация артериального давления. Процедура проводится только в условиях стационара под контролем УЗИ. Во время процедуры животное получает оксигенотерапию, врач </a:t>
            </a:r>
            <a:r>
              <a:rPr lang="ru-RU" dirty="0" err="1">
                <a:latin typeface="Arial" panose="020B0604020202020204" pitchFamily="34" charset="0"/>
                <a:cs typeface="Arial" panose="020B0604020202020204" pitchFamily="34" charset="0"/>
              </a:rPr>
              <a:t>мониторирует</a:t>
            </a:r>
            <a:r>
              <a:rPr lang="ru-RU" dirty="0">
                <a:latin typeface="Arial" panose="020B0604020202020204" pitchFamily="34" charset="0"/>
                <a:cs typeface="Arial" panose="020B0604020202020204" pitchFamily="34" charset="0"/>
              </a:rPr>
              <a:t> сердечный ритм, артериальное давление и общее состояние пациента.</a:t>
            </a:r>
          </a:p>
          <a:p>
            <a:pPr marL="0" indent="0" algn="just">
              <a:buNone/>
            </a:pPr>
            <a:r>
              <a:rPr lang="ru-RU" dirty="0">
                <a:latin typeface="Arial" panose="020B0604020202020204" pitchFamily="34" charset="0"/>
                <a:cs typeface="Arial" panose="020B0604020202020204" pitchFamily="34" charset="0"/>
              </a:rPr>
              <a:t>Дальнейший прогноз зависит от причины, вызвавшей тампонаду сердца.</a:t>
            </a:r>
          </a:p>
        </p:txBody>
      </p:sp>
    </p:spTree>
    <p:extLst>
      <p:ext uri="{BB962C8B-B14F-4D97-AF65-F5344CB8AC3E}">
        <p14:creationId xmlns:p14="http://schemas.microsoft.com/office/powerpoint/2010/main" val="3622696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E10360-C696-49C0-969B-25CB161C89BD}"/>
              </a:ext>
            </a:extLst>
          </p:cNvPr>
          <p:cNvSpPr>
            <a:spLocks noGrp="1"/>
          </p:cNvSpPr>
          <p:nvPr>
            <p:ph type="title"/>
          </p:nvPr>
        </p:nvSpPr>
        <p:spPr>
          <a:xfrm>
            <a:off x="628650" y="154111"/>
            <a:ext cx="7886700" cy="788425"/>
          </a:xfrm>
        </p:spPr>
        <p:txBody>
          <a:bodyPr>
            <a:normAutofit/>
          </a:bodyPr>
          <a:lstStyle/>
          <a:p>
            <a:pPr algn="ctr"/>
            <a:r>
              <a:rPr lang="ru-RU" sz="3600" b="1" u="sng" dirty="0" err="1">
                <a:solidFill>
                  <a:srgbClr val="FF0000"/>
                </a:solidFill>
                <a:latin typeface="Arial" panose="020B0604020202020204" pitchFamily="34" charset="0"/>
                <a:cs typeface="Arial" panose="020B0604020202020204" pitchFamily="34" charset="0"/>
              </a:rPr>
              <a:t>Портосистемный</a:t>
            </a:r>
            <a:r>
              <a:rPr lang="ru-RU" sz="3600" b="1" u="sng" dirty="0">
                <a:solidFill>
                  <a:srgbClr val="FF0000"/>
                </a:solidFill>
                <a:latin typeface="Arial" panose="020B0604020202020204" pitchFamily="34" charset="0"/>
                <a:cs typeface="Arial" panose="020B0604020202020204" pitchFamily="34" charset="0"/>
              </a:rPr>
              <a:t> шунт у собак</a:t>
            </a:r>
          </a:p>
        </p:txBody>
      </p:sp>
      <p:sp>
        <p:nvSpPr>
          <p:cNvPr id="3" name="Объект 2">
            <a:extLst>
              <a:ext uri="{FF2B5EF4-FFF2-40B4-BE49-F238E27FC236}">
                <a16:creationId xmlns:a16="http://schemas.microsoft.com/office/drawing/2014/main" id="{F115072F-0540-42B7-B823-8DBA36CEDF1A}"/>
              </a:ext>
            </a:extLst>
          </p:cNvPr>
          <p:cNvSpPr>
            <a:spLocks noGrp="1"/>
          </p:cNvSpPr>
          <p:nvPr>
            <p:ph idx="1"/>
          </p:nvPr>
        </p:nvSpPr>
        <p:spPr/>
        <p:txBody>
          <a:bodyPr/>
          <a:lstStyle/>
          <a:p>
            <a:endParaRPr lang="ru-RU"/>
          </a:p>
        </p:txBody>
      </p:sp>
      <p:pic>
        <p:nvPicPr>
          <p:cNvPr id="10242" name="Picture 2" descr="портосистемный шунт у собак">
            <a:extLst>
              <a:ext uri="{FF2B5EF4-FFF2-40B4-BE49-F238E27FC236}">
                <a16:creationId xmlns:a16="http://schemas.microsoft.com/office/drawing/2014/main" id="{1E4BA081-763A-4FF6-9254-C01C6E7C89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350" y="942536"/>
            <a:ext cx="7751299" cy="581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6411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2F55E7-443E-402B-AA8D-3F1692BF4904}"/>
              </a:ext>
            </a:extLst>
          </p:cNvPr>
          <p:cNvSpPr>
            <a:spLocks noGrp="1"/>
          </p:cNvSpPr>
          <p:nvPr>
            <p:ph idx="1"/>
          </p:nvPr>
        </p:nvSpPr>
        <p:spPr>
          <a:xfrm>
            <a:off x="154745" y="211015"/>
            <a:ext cx="8792307" cy="6400800"/>
          </a:xfrm>
        </p:spPr>
        <p:txBody>
          <a:bodyPr/>
          <a:lstStyle/>
          <a:p>
            <a:pPr marL="0" indent="0" algn="just">
              <a:buNone/>
            </a:pPr>
            <a:r>
              <a:rPr lang="ru-RU" b="1" i="0" dirty="0" err="1">
                <a:solidFill>
                  <a:srgbClr val="202124"/>
                </a:solidFill>
                <a:effectLst/>
                <a:latin typeface="arial" panose="020B0604020202020204" pitchFamily="34" charset="0"/>
              </a:rPr>
              <a:t>Портосистемный</a:t>
            </a:r>
            <a:r>
              <a:rPr lang="ru-RU" b="1" i="0" dirty="0">
                <a:solidFill>
                  <a:srgbClr val="202124"/>
                </a:solidFill>
                <a:effectLst/>
                <a:latin typeface="arial" panose="020B0604020202020204" pitchFamily="34" charset="0"/>
              </a:rPr>
              <a:t> шунт у собак (печёночный шунт) – это аномальный сосуд, который несёт кровь в обход печени.</a:t>
            </a:r>
            <a:endParaRPr lang="ru-RU" dirty="0"/>
          </a:p>
        </p:txBody>
      </p:sp>
      <p:pic>
        <p:nvPicPr>
          <p:cNvPr id="11266" name="Picture 2">
            <a:extLst>
              <a:ext uri="{FF2B5EF4-FFF2-40B4-BE49-F238E27FC236}">
                <a16:creationId xmlns:a16="http://schemas.microsoft.com/office/drawing/2014/main" id="{7FDB0F8B-BE0A-4EC3-B0A3-56C012BCAC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9776"/>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6519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2696F93-6F22-4E91-977A-2C7BDCD706B5}"/>
              </a:ext>
            </a:extLst>
          </p:cNvPr>
          <p:cNvSpPr>
            <a:spLocks noGrp="1"/>
          </p:cNvSpPr>
          <p:nvPr>
            <p:ph idx="1"/>
          </p:nvPr>
        </p:nvSpPr>
        <p:spPr>
          <a:xfrm>
            <a:off x="98474" y="140677"/>
            <a:ext cx="8862646" cy="6485206"/>
          </a:xfrm>
        </p:spPr>
        <p:txBody>
          <a:bodyPr>
            <a:normAutofit lnSpcReduction="10000"/>
          </a:bodyPr>
          <a:lstStyle/>
          <a:p>
            <a:pPr marL="0" indent="0" algn="ctr">
              <a:buNone/>
            </a:pPr>
            <a:r>
              <a:rPr lang="ru-RU" sz="3600" b="1" i="0" dirty="0" err="1">
                <a:solidFill>
                  <a:srgbClr val="FF0000"/>
                </a:solidFill>
                <a:effectLst/>
                <a:latin typeface="Arial" panose="020B0604020202020204" pitchFamily="34" charset="0"/>
                <a:cs typeface="Arial" panose="020B0604020202020204" pitchFamily="34" charset="0"/>
              </a:rPr>
              <a:t>Портосистемный</a:t>
            </a:r>
            <a:r>
              <a:rPr lang="ru-RU" sz="3600" b="1" i="0" dirty="0">
                <a:solidFill>
                  <a:srgbClr val="FF0000"/>
                </a:solidFill>
                <a:effectLst/>
                <a:latin typeface="Arial" panose="020B0604020202020204" pitchFamily="34" charset="0"/>
                <a:cs typeface="Arial" panose="020B0604020202020204" pitchFamily="34" charset="0"/>
              </a:rPr>
              <a:t> шунт бывает:</a:t>
            </a:r>
            <a:endParaRPr lang="ru-RU" sz="3600" b="0" i="0" dirty="0">
              <a:solidFill>
                <a:srgbClr val="FF0000"/>
              </a:solidFill>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внутрипечёночным – соединение между венами в самой ткани печени (чаще регистрируется у собак крупных пород);</a:t>
            </a:r>
          </a:p>
          <a:p>
            <a:pPr algn="just">
              <a:buFont typeface="Arial" panose="020B0604020202020204" pitchFamily="34" charset="0"/>
              <a:buChar char="•"/>
            </a:pPr>
            <a:r>
              <a:rPr lang="ru-RU" b="0" i="0" dirty="0" err="1">
                <a:effectLst/>
                <a:latin typeface="Arial" panose="020B0604020202020204" pitchFamily="34" charset="0"/>
                <a:cs typeface="Arial" panose="020B0604020202020204" pitchFamily="34" charset="0"/>
              </a:rPr>
              <a:t>внепечёночным</a:t>
            </a:r>
            <a:r>
              <a:rPr lang="ru-RU" b="0" i="0" dirty="0">
                <a:effectLst/>
                <a:latin typeface="Arial" panose="020B0604020202020204" pitchFamily="34" charset="0"/>
                <a:cs typeface="Arial" panose="020B0604020202020204" pitchFamily="34" charset="0"/>
              </a:rPr>
              <a:t> – неправильные соединения полой вены с сосудами других органов;</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врождённым – возникает при нарушение формирования полой вены во внутриутробном периоде;</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приобретённым – обычно развивается при тяжёлых поражениях печени, из-за чего её сосуды прекращают функционировать, и вынуждено появляются аномальные сосуды;</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единичным или множественным (также может иметь дополнительные петли).</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034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6C7A75-39DA-4E99-A381-59D3BB4D27E1}"/>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8F159A1-0EF5-49D0-BA77-2D7A3C32A76B}"/>
              </a:ext>
            </a:extLst>
          </p:cNvPr>
          <p:cNvSpPr>
            <a:spLocks noGrp="1"/>
          </p:cNvSpPr>
          <p:nvPr>
            <p:ph idx="1"/>
          </p:nvPr>
        </p:nvSpPr>
        <p:spPr/>
        <p:txBody>
          <a:bodyPr/>
          <a:lstStyle/>
          <a:p>
            <a:endParaRPr lang="ru-RU"/>
          </a:p>
        </p:txBody>
      </p:sp>
      <p:pic>
        <p:nvPicPr>
          <p:cNvPr id="12290" name="Picture 2">
            <a:extLst>
              <a:ext uri="{FF2B5EF4-FFF2-40B4-BE49-F238E27FC236}">
                <a16:creationId xmlns:a16="http://schemas.microsoft.com/office/drawing/2014/main" id="{01F8E6ED-CE88-48C9-AC8B-410E35DC53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4551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2C048D1-9419-4EB0-B73B-894C32294242}"/>
              </a:ext>
            </a:extLst>
          </p:cNvPr>
          <p:cNvSpPr>
            <a:spLocks noGrp="1"/>
          </p:cNvSpPr>
          <p:nvPr>
            <p:ph idx="1"/>
          </p:nvPr>
        </p:nvSpPr>
        <p:spPr>
          <a:xfrm>
            <a:off x="225083" y="182880"/>
            <a:ext cx="8721969" cy="6400800"/>
          </a:xfrm>
        </p:spPr>
        <p:txBody>
          <a:bodyPr>
            <a:normAutofit/>
          </a:bodyPr>
          <a:lstStyle/>
          <a:p>
            <a:pPr marL="0" indent="0" algn="ctr">
              <a:buNone/>
            </a:pPr>
            <a:r>
              <a:rPr lang="ru-RU" sz="3600" i="0" dirty="0">
                <a:solidFill>
                  <a:srgbClr val="FF0000"/>
                </a:solidFill>
                <a:effectLst/>
                <a:latin typeface="Arial" panose="020B0604020202020204" pitchFamily="34" charset="0"/>
                <a:cs typeface="Arial" panose="020B0604020202020204" pitchFamily="34" charset="0"/>
              </a:rPr>
              <a:t>Симптомы при </a:t>
            </a:r>
            <a:r>
              <a:rPr lang="ru-RU" sz="3600" i="0" dirty="0" err="1">
                <a:solidFill>
                  <a:srgbClr val="FF0000"/>
                </a:solidFill>
                <a:effectLst/>
                <a:latin typeface="Arial" panose="020B0604020202020204" pitchFamily="34" charset="0"/>
                <a:cs typeface="Arial" panose="020B0604020202020204" pitchFamily="34" charset="0"/>
              </a:rPr>
              <a:t>портосистемных</a:t>
            </a:r>
            <a:r>
              <a:rPr lang="ru-RU" sz="3600" i="0" dirty="0">
                <a:solidFill>
                  <a:srgbClr val="FF0000"/>
                </a:solidFill>
                <a:effectLst/>
                <a:latin typeface="Arial" panose="020B0604020202020204" pitchFamily="34" charset="0"/>
                <a:cs typeface="Arial" panose="020B0604020202020204" pitchFamily="34" charset="0"/>
              </a:rPr>
              <a:t> шунтах у собаки</a:t>
            </a:r>
          </a:p>
          <a:p>
            <a:pPr marL="0" indent="0" algn="ctr">
              <a:buNone/>
            </a:pPr>
            <a:r>
              <a:rPr lang="ru-RU" i="0" dirty="0">
                <a:effectLst/>
                <a:latin typeface="Arial" panose="020B0604020202020204" pitchFamily="34" charset="0"/>
                <a:cs typeface="Arial" panose="020B0604020202020204" pitchFamily="34" charset="0"/>
              </a:rPr>
              <a:t>Симптомы проявления печёночного шунта зависят от:</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возраста: чем моложе собака, тем быстрее и острее она реагирует на интоксикацию;</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вида шунта: врождённый или приобретённый;</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количества шунтов: единичные или множественные;</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длительности течения патологии;</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общего состояния печени и организма в целом.</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8138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5B52B3-364B-4683-8174-DB27AAB3420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EC1A772-F669-4C18-B5E7-D262D85AF478}"/>
              </a:ext>
            </a:extLst>
          </p:cNvPr>
          <p:cNvSpPr>
            <a:spLocks noGrp="1"/>
          </p:cNvSpPr>
          <p:nvPr>
            <p:ph idx="1"/>
          </p:nvPr>
        </p:nvSpPr>
        <p:spPr/>
        <p:txBody>
          <a:bodyPr/>
          <a:lstStyle/>
          <a:p>
            <a:endParaRPr lang="ru-RU"/>
          </a:p>
        </p:txBody>
      </p:sp>
      <p:pic>
        <p:nvPicPr>
          <p:cNvPr id="19458" name="Picture 2" descr="Кровеносная система собаки">
            <a:extLst>
              <a:ext uri="{FF2B5EF4-FFF2-40B4-BE49-F238E27FC236}">
                <a16:creationId xmlns:a16="http://schemas.microsoft.com/office/drawing/2014/main" id="{65C9206F-F2EC-4203-8BCE-007C5E68485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93" r="24307"/>
          <a:stretch/>
        </p:blipFill>
        <p:spPr bwMode="auto">
          <a:xfrm>
            <a:off x="140677" y="291510"/>
            <a:ext cx="8671885" cy="6446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374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1839E9-FB4F-43F1-94A4-F2659A831371}"/>
              </a:ext>
            </a:extLst>
          </p:cNvPr>
          <p:cNvSpPr>
            <a:spLocks noGrp="1"/>
          </p:cNvSpPr>
          <p:nvPr>
            <p:ph idx="1"/>
          </p:nvPr>
        </p:nvSpPr>
        <p:spPr>
          <a:xfrm>
            <a:off x="126609" y="140677"/>
            <a:ext cx="8876714" cy="6597748"/>
          </a:xfrm>
        </p:spPr>
        <p:txBody>
          <a:bodyPr>
            <a:normAutofit lnSpcReduction="10000"/>
          </a:bodyPr>
          <a:lstStyle/>
          <a:p>
            <a:pPr marL="0" indent="0" algn="ctr">
              <a:buNone/>
            </a:pPr>
            <a:r>
              <a:rPr lang="ru-RU" i="0" dirty="0">
                <a:solidFill>
                  <a:srgbClr val="FF0000"/>
                </a:solidFill>
                <a:effectLst/>
                <a:latin typeface="Roboto" panose="02000000000000000000" pitchFamily="2" charset="0"/>
              </a:rPr>
              <a:t>Симптомы, которые часто проявляются у собак, но не являются специфичными для предположения диагноза:</a:t>
            </a:r>
          </a:p>
          <a:p>
            <a:pPr algn="l">
              <a:buFont typeface="Arial" panose="020B0604020202020204" pitchFamily="34" charset="0"/>
              <a:buChar char="•"/>
            </a:pPr>
            <a:r>
              <a:rPr lang="ru-RU" b="0" i="0" dirty="0">
                <a:effectLst/>
                <a:latin typeface="Roboto" panose="02000000000000000000" pitchFamily="2" charset="0"/>
              </a:rPr>
              <a:t>излишне спокойный щенок;</a:t>
            </a:r>
          </a:p>
          <a:p>
            <a:pPr algn="l">
              <a:buFont typeface="Arial" panose="020B0604020202020204" pitchFamily="34" charset="0"/>
              <a:buChar char="•"/>
            </a:pPr>
            <a:r>
              <a:rPr lang="ru-RU" b="0" i="0" dirty="0">
                <a:effectLst/>
                <a:latin typeface="Roboto" panose="02000000000000000000" pitchFamily="2" charset="0"/>
              </a:rPr>
              <a:t>вялость, апатия;</a:t>
            </a:r>
          </a:p>
          <a:p>
            <a:pPr algn="l">
              <a:buFont typeface="Arial" panose="020B0604020202020204" pitchFamily="34" charset="0"/>
              <a:buChar char="•"/>
            </a:pPr>
            <a:r>
              <a:rPr lang="ru-RU" b="0" i="0" dirty="0">
                <a:effectLst/>
                <a:latin typeface="Roboto" panose="02000000000000000000" pitchFamily="2" charset="0"/>
              </a:rPr>
              <a:t>пониженный и капризный аппетит;</a:t>
            </a:r>
          </a:p>
          <a:p>
            <a:pPr algn="l">
              <a:buFont typeface="Arial" panose="020B0604020202020204" pitchFamily="34" charset="0"/>
              <a:buChar char="•"/>
            </a:pPr>
            <a:r>
              <a:rPr lang="ru-RU" b="0" i="0" dirty="0">
                <a:effectLst/>
                <a:latin typeface="Roboto" panose="02000000000000000000" pitchFamily="2" charset="0"/>
              </a:rPr>
              <a:t>повышенная жажда;</a:t>
            </a:r>
          </a:p>
          <a:p>
            <a:pPr algn="l">
              <a:buFont typeface="Arial" panose="020B0604020202020204" pitchFamily="34" charset="0"/>
              <a:buChar char="•"/>
            </a:pPr>
            <a:r>
              <a:rPr lang="ru-RU" b="0" i="0" dirty="0">
                <a:effectLst/>
                <a:latin typeface="Roboto" panose="02000000000000000000" pitchFamily="2" charset="0"/>
              </a:rPr>
              <a:t>чрезмерное слюнотечение;</a:t>
            </a:r>
          </a:p>
          <a:p>
            <a:pPr algn="l">
              <a:buFont typeface="Arial" panose="020B0604020202020204" pitchFamily="34" charset="0"/>
              <a:buChar char="•"/>
            </a:pPr>
            <a:r>
              <a:rPr lang="ru-RU" b="0" i="0" dirty="0">
                <a:effectLst/>
                <a:latin typeface="Roboto" panose="02000000000000000000" pitchFamily="2" charset="0"/>
              </a:rPr>
              <a:t>периодические рвота и диарея;</a:t>
            </a:r>
          </a:p>
          <a:p>
            <a:pPr algn="l">
              <a:buFont typeface="Arial" panose="020B0604020202020204" pitchFamily="34" charset="0"/>
              <a:buChar char="•"/>
            </a:pPr>
            <a:r>
              <a:rPr lang="ru-RU" b="0" i="0" dirty="0">
                <a:effectLst/>
                <a:latin typeface="Roboto" panose="02000000000000000000" pitchFamily="2" charset="0"/>
              </a:rPr>
              <a:t>повышенное мочеиспускание;</a:t>
            </a:r>
          </a:p>
          <a:p>
            <a:pPr algn="l">
              <a:buFont typeface="Arial" panose="020B0604020202020204" pitchFamily="34" charset="0"/>
              <a:buChar char="•"/>
            </a:pPr>
            <a:r>
              <a:rPr lang="ru-RU" b="0" i="0" dirty="0">
                <a:effectLst/>
                <a:latin typeface="Roboto" panose="02000000000000000000" pitchFamily="2" charset="0"/>
              </a:rPr>
              <a:t>кожные высыпания;</a:t>
            </a:r>
          </a:p>
          <a:p>
            <a:pPr algn="l">
              <a:buFont typeface="Arial" panose="020B0604020202020204" pitchFamily="34" charset="0"/>
              <a:buChar char="•"/>
            </a:pPr>
            <a:r>
              <a:rPr lang="ru-RU" b="0" i="0" dirty="0">
                <a:effectLst/>
                <a:latin typeface="Roboto" panose="02000000000000000000" pitchFamily="2" charset="0"/>
              </a:rPr>
              <a:t>поедание несъедобных предметов;</a:t>
            </a:r>
          </a:p>
          <a:p>
            <a:pPr algn="l">
              <a:buFont typeface="Arial" panose="020B0604020202020204" pitchFamily="34" charset="0"/>
              <a:buChar char="•"/>
            </a:pPr>
            <a:r>
              <a:rPr lang="ru-RU" b="0" i="0" dirty="0">
                <a:effectLst/>
                <a:latin typeface="Roboto" panose="02000000000000000000" pitchFamily="2" charset="0"/>
              </a:rPr>
              <a:t>болезненное мочеиспускание;</a:t>
            </a:r>
          </a:p>
          <a:p>
            <a:pPr algn="l">
              <a:buFont typeface="Arial" panose="020B0604020202020204" pitchFamily="34" charset="0"/>
              <a:buChar char="•"/>
            </a:pPr>
            <a:r>
              <a:rPr lang="ru-RU" b="0" i="0" dirty="0">
                <a:effectLst/>
                <a:latin typeface="Roboto" panose="02000000000000000000" pitchFamily="2" charset="0"/>
              </a:rPr>
              <a:t>повышение температуры тела.</a:t>
            </a:r>
          </a:p>
          <a:p>
            <a:endParaRPr lang="ru-RU" dirty="0"/>
          </a:p>
        </p:txBody>
      </p:sp>
    </p:spTree>
    <p:extLst>
      <p:ext uri="{BB962C8B-B14F-4D97-AF65-F5344CB8AC3E}">
        <p14:creationId xmlns:p14="http://schemas.microsoft.com/office/powerpoint/2010/main" val="25885009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587B258-3D71-4C86-8D73-3EE096CD7F58}"/>
              </a:ext>
            </a:extLst>
          </p:cNvPr>
          <p:cNvSpPr>
            <a:spLocks noGrp="1"/>
          </p:cNvSpPr>
          <p:nvPr>
            <p:ph idx="1"/>
          </p:nvPr>
        </p:nvSpPr>
        <p:spPr>
          <a:xfrm>
            <a:off x="98473" y="112542"/>
            <a:ext cx="8904849" cy="6597747"/>
          </a:xfrm>
        </p:spPr>
        <p:txBody>
          <a:bodyPr>
            <a:normAutofit fontScale="77500" lnSpcReduction="20000"/>
          </a:bodyPr>
          <a:lstStyle/>
          <a:p>
            <a:pPr marL="0" indent="0" algn="ctr">
              <a:buNone/>
            </a:pPr>
            <a:r>
              <a:rPr lang="ru-RU" sz="4100" i="0" dirty="0">
                <a:solidFill>
                  <a:srgbClr val="FF0000"/>
                </a:solidFill>
                <a:effectLst/>
                <a:latin typeface="Arial" panose="020B0604020202020204" pitchFamily="34" charset="0"/>
                <a:cs typeface="Arial" panose="020B0604020202020204" pitchFamily="34" charset="0"/>
              </a:rPr>
              <a:t>Симптомы, которые очень характерны для собак с </a:t>
            </a:r>
            <a:r>
              <a:rPr lang="ru-RU" sz="4100" i="0" dirty="0" err="1">
                <a:solidFill>
                  <a:srgbClr val="FF0000"/>
                </a:solidFill>
                <a:effectLst/>
                <a:latin typeface="Arial" panose="020B0604020202020204" pitchFamily="34" charset="0"/>
                <a:cs typeface="Arial" panose="020B0604020202020204" pitchFamily="34" charset="0"/>
              </a:rPr>
              <a:t>портосистемным</a:t>
            </a:r>
            <a:r>
              <a:rPr lang="ru-RU" sz="4100" i="0" dirty="0">
                <a:solidFill>
                  <a:srgbClr val="FF0000"/>
                </a:solidFill>
                <a:effectLst/>
                <a:latin typeface="Arial" panose="020B0604020202020204" pitchFamily="34" charset="0"/>
                <a:cs typeface="Arial" panose="020B0604020202020204" pitchFamily="34" charset="0"/>
              </a:rPr>
              <a:t> шунтом:</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малый набор веса и худоба;</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отставание в росте;</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низкое опускание головы;</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дрожь, тремор;</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заторможенность;</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хождение по кругу (манежные движения);</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плавательные движения;</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эпилептические приступы;</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судороги;</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странное и неадекватное поведение;</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вздутый живот из-за скопления жидкости в брюшной полости;</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нарушение зрения;</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утрата узнавания окружающей обстановки;</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повышенное мочеиспускание (полиурия);</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коматозное состояние (кома в тяжёлых случаях).</a:t>
            </a: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0830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24A57AE-ED13-4751-8A54-7378EB4F5D00}"/>
              </a:ext>
            </a:extLst>
          </p:cNvPr>
          <p:cNvSpPr>
            <a:spLocks noGrp="1"/>
          </p:cNvSpPr>
          <p:nvPr>
            <p:ph idx="1"/>
          </p:nvPr>
        </p:nvSpPr>
        <p:spPr>
          <a:xfrm>
            <a:off x="168812" y="196948"/>
            <a:ext cx="8792308" cy="6457070"/>
          </a:xfrm>
        </p:spPr>
        <p:txBody>
          <a:bodyPr/>
          <a:lstStyle/>
          <a:p>
            <a:pPr marL="0" indent="0" algn="ctr">
              <a:buNone/>
            </a:pPr>
            <a:r>
              <a:rPr lang="ru-RU" sz="3600" b="1" i="0" dirty="0">
                <a:solidFill>
                  <a:srgbClr val="FF0000"/>
                </a:solidFill>
                <a:effectLst/>
                <a:latin typeface="Arial" panose="020B0604020202020204" pitchFamily="34" charset="0"/>
                <a:cs typeface="Arial" panose="020B0604020202020204" pitchFamily="34" charset="0"/>
              </a:rPr>
              <a:t>Диагностика для выявления </a:t>
            </a:r>
            <a:r>
              <a:rPr lang="ru-RU" sz="3600" b="1" i="0" dirty="0" err="1">
                <a:solidFill>
                  <a:srgbClr val="FF0000"/>
                </a:solidFill>
                <a:effectLst/>
                <a:latin typeface="Arial" panose="020B0604020202020204" pitchFamily="34" charset="0"/>
                <a:cs typeface="Arial" panose="020B0604020202020204" pitchFamily="34" charset="0"/>
              </a:rPr>
              <a:t>портосистемных</a:t>
            </a:r>
            <a:r>
              <a:rPr lang="ru-RU" sz="3600" b="1" i="0" dirty="0">
                <a:solidFill>
                  <a:srgbClr val="FF0000"/>
                </a:solidFill>
                <a:effectLst/>
                <a:latin typeface="Arial" panose="020B0604020202020204" pitchFamily="34" charset="0"/>
                <a:cs typeface="Arial" panose="020B0604020202020204" pitchFamily="34" charset="0"/>
              </a:rPr>
              <a:t> шунтов у собак</a:t>
            </a:r>
          </a:p>
          <a:p>
            <a:pPr marL="0" indent="0" algn="just">
              <a:buNone/>
            </a:pPr>
            <a:r>
              <a:rPr lang="ru-RU" b="0" i="0" dirty="0">
                <a:effectLst/>
                <a:latin typeface="Arial" panose="020B0604020202020204" pitchFamily="34" charset="0"/>
                <a:cs typeface="Arial" panose="020B0604020202020204" pitchFamily="34" charset="0"/>
              </a:rPr>
              <a:t>Диагностика печёночного шунта у собаки заключается в трёх этапах:</a:t>
            </a:r>
          </a:p>
          <a:p>
            <a:pPr algn="just">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rPr>
              <a:t>внешний осмотр собаки</a:t>
            </a:r>
            <a:endParaRPr lang="ru-RU" b="0" i="0"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rPr>
              <a:t>лабораторная диагностика (анализы крови и мочи)</a:t>
            </a:r>
            <a:endParaRPr lang="ru-RU" b="0" i="0" dirty="0">
              <a:effectLst/>
              <a:latin typeface="Arial" panose="020B0604020202020204" pitchFamily="34" charset="0"/>
              <a:cs typeface="Arial" panose="020B0604020202020204" pitchFamily="34" charset="0"/>
            </a:endParaRPr>
          </a:p>
          <a:p>
            <a:pPr algn="just">
              <a:buFont typeface="Arial" panose="020B0604020202020204" pitchFamily="34" charset="0"/>
              <a:buChar char="•"/>
            </a:pPr>
            <a:r>
              <a:rPr lang="ru-RU" b="0" i="0" u="none" strike="noStrike" dirty="0">
                <a:effectLst/>
                <a:latin typeface="Arial" panose="020B0604020202020204" pitchFamily="34" charset="0"/>
                <a:cs typeface="Arial" panose="020B0604020202020204" pitchFamily="34" charset="0"/>
              </a:rPr>
              <a:t>визуальная диагностика (УЗИ, рентгенография, КТ)</a:t>
            </a:r>
            <a:endParaRPr lang="ru-RU" b="0" i="0" dirty="0">
              <a:effectLst/>
              <a:latin typeface="Arial" panose="020B0604020202020204" pitchFamily="34" charset="0"/>
              <a:cs typeface="Arial" panose="020B0604020202020204" pitchFamily="34" charset="0"/>
            </a:endParaRPr>
          </a:p>
          <a:p>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81019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717B3A-4CF9-4553-B60F-7D1CD6A5EC4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E928CB0-976A-462F-9793-7E7EFCA0D8B0}"/>
              </a:ext>
            </a:extLst>
          </p:cNvPr>
          <p:cNvSpPr>
            <a:spLocks noGrp="1"/>
          </p:cNvSpPr>
          <p:nvPr>
            <p:ph idx="1"/>
          </p:nvPr>
        </p:nvSpPr>
        <p:spPr/>
        <p:txBody>
          <a:bodyPr/>
          <a:lstStyle/>
          <a:p>
            <a:endParaRPr lang="ru-RU"/>
          </a:p>
        </p:txBody>
      </p:sp>
      <p:pic>
        <p:nvPicPr>
          <p:cNvPr id="13314" name="Picture 2">
            <a:extLst>
              <a:ext uri="{FF2B5EF4-FFF2-40B4-BE49-F238E27FC236}">
                <a16:creationId xmlns:a16="http://schemas.microsoft.com/office/drawing/2014/main" id="{CCA8EE98-8BEF-44D0-A097-BCB4DA82F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60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097D44-C03A-4EA0-BCB0-27C98E04CC4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2B1E9F8E-8DD1-4D21-A13A-FB16D358047C}"/>
              </a:ext>
            </a:extLst>
          </p:cNvPr>
          <p:cNvSpPr>
            <a:spLocks noGrp="1"/>
          </p:cNvSpPr>
          <p:nvPr>
            <p:ph idx="1"/>
          </p:nvPr>
        </p:nvSpPr>
        <p:spPr/>
        <p:txBody>
          <a:bodyPr/>
          <a:lstStyle/>
          <a:p>
            <a:endParaRPr lang="ru-RU"/>
          </a:p>
        </p:txBody>
      </p:sp>
      <p:pic>
        <p:nvPicPr>
          <p:cNvPr id="14338" name="Picture 2">
            <a:extLst>
              <a:ext uri="{FF2B5EF4-FFF2-40B4-BE49-F238E27FC236}">
                <a16:creationId xmlns:a16="http://schemas.microsoft.com/office/drawing/2014/main" id="{75754534-A224-411C-B11B-B0AEFDB38E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87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E7C2947-6D02-4314-B49D-862DCD4AB1A5}"/>
              </a:ext>
            </a:extLst>
          </p:cNvPr>
          <p:cNvSpPr>
            <a:spLocks noGrp="1"/>
          </p:cNvSpPr>
          <p:nvPr>
            <p:ph idx="1"/>
          </p:nvPr>
        </p:nvSpPr>
        <p:spPr>
          <a:xfrm>
            <a:off x="196947" y="253218"/>
            <a:ext cx="8736037" cy="6344530"/>
          </a:xfrm>
        </p:spPr>
        <p:txBody>
          <a:bodyPr/>
          <a:lstStyle/>
          <a:p>
            <a:pPr marL="0" indent="0" algn="ctr">
              <a:buNone/>
            </a:pPr>
            <a:r>
              <a:rPr lang="ru-RU" sz="3600" dirty="0">
                <a:solidFill>
                  <a:srgbClr val="FF0000"/>
                </a:solidFill>
                <a:latin typeface="Arial" panose="020B0604020202020204" pitchFamily="34" charset="0"/>
                <a:cs typeface="Arial" panose="020B0604020202020204" pitchFamily="34" charset="0"/>
              </a:rPr>
              <a:t>Лечение</a:t>
            </a:r>
          </a:p>
          <a:p>
            <a:pPr algn="just"/>
            <a:r>
              <a:rPr lang="ru-RU" dirty="0">
                <a:latin typeface="Arial" panose="020B0604020202020204" pitchFamily="34" charset="0"/>
                <a:cs typeface="Arial" panose="020B0604020202020204" pitchFamily="34" charset="0"/>
              </a:rPr>
              <a:t>Лечение собаки с </a:t>
            </a:r>
            <a:r>
              <a:rPr lang="ru-RU" dirty="0" err="1">
                <a:latin typeface="Arial" panose="020B0604020202020204" pitchFamily="34" charset="0"/>
                <a:cs typeface="Arial" panose="020B0604020202020204" pitchFamily="34" charset="0"/>
              </a:rPr>
              <a:t>портосистемным</a:t>
            </a:r>
            <a:r>
              <a:rPr lang="ru-RU" dirty="0">
                <a:latin typeface="Arial" panose="020B0604020202020204" pitchFamily="34" charset="0"/>
                <a:cs typeface="Arial" panose="020B0604020202020204" pitchFamily="34" charset="0"/>
              </a:rPr>
              <a:t> шунтом всегда складывается из двух составляющих:</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Терапевтическое лечение (консервативное)</a:t>
            </a:r>
          </a:p>
          <a:p>
            <a:pPr algn="just"/>
            <a:r>
              <a:rPr lang="ru-RU" dirty="0">
                <a:latin typeface="Arial" panose="020B0604020202020204" pitchFamily="34" charset="0"/>
                <a:cs typeface="Arial" panose="020B0604020202020204" pitchFamily="34" charset="0"/>
              </a:rPr>
              <a:t>Хирургическое вмешательство</a:t>
            </a:r>
          </a:p>
        </p:txBody>
      </p:sp>
    </p:spTree>
    <p:extLst>
      <p:ext uri="{BB962C8B-B14F-4D97-AF65-F5344CB8AC3E}">
        <p14:creationId xmlns:p14="http://schemas.microsoft.com/office/powerpoint/2010/main" val="2186379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3126AFD-6591-49C8-85BE-14419B9E1726}"/>
              </a:ext>
            </a:extLst>
          </p:cNvPr>
          <p:cNvSpPr>
            <a:spLocks noGrp="1"/>
          </p:cNvSpPr>
          <p:nvPr>
            <p:ph idx="1"/>
          </p:nvPr>
        </p:nvSpPr>
        <p:spPr>
          <a:xfrm>
            <a:off x="154745" y="154744"/>
            <a:ext cx="8806375" cy="6443003"/>
          </a:xfrm>
        </p:spPr>
        <p:txBody>
          <a:bodyPr>
            <a:normAutofit/>
          </a:bodyPr>
          <a:lstStyle/>
          <a:p>
            <a:pPr marL="0" indent="0" algn="ctr">
              <a:buNone/>
            </a:pPr>
            <a:r>
              <a:rPr lang="ru-RU" sz="3600" i="0" dirty="0">
                <a:solidFill>
                  <a:srgbClr val="FF0000"/>
                </a:solidFill>
                <a:effectLst/>
                <a:latin typeface="Arial" panose="020B0604020202020204" pitchFamily="34" charset="0"/>
                <a:cs typeface="Arial" panose="020B0604020202020204" pitchFamily="34" charset="0"/>
              </a:rPr>
              <a:t>Суть хирургического вмешательства:</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определить нахождение аномального сосуда (</a:t>
            </a:r>
            <a:r>
              <a:rPr lang="ru-RU" b="0" i="0" dirty="0" err="1">
                <a:effectLst/>
                <a:latin typeface="Arial" panose="020B0604020202020204" pitchFamily="34" charset="0"/>
                <a:cs typeface="Arial" panose="020B0604020202020204" pitchFamily="34" charset="0"/>
              </a:rPr>
              <a:t>портосистемного</a:t>
            </a:r>
            <a:r>
              <a:rPr lang="ru-RU" b="0" i="0" dirty="0">
                <a:effectLst/>
                <a:latin typeface="Arial" panose="020B0604020202020204" pitchFamily="34" charset="0"/>
                <a:cs typeface="Arial" panose="020B0604020202020204" pitchFamily="34" charset="0"/>
              </a:rPr>
              <a:t> шунта);</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найденный патологический сосуд выделяют из окружающих тканей;</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на </a:t>
            </a:r>
            <a:r>
              <a:rPr lang="ru-RU" b="0" i="0" dirty="0" err="1">
                <a:effectLst/>
                <a:latin typeface="Arial" panose="020B0604020202020204" pitchFamily="34" charset="0"/>
                <a:cs typeface="Arial" panose="020B0604020202020204" pitchFamily="34" charset="0"/>
              </a:rPr>
              <a:t>портосистемный</a:t>
            </a:r>
            <a:r>
              <a:rPr lang="ru-RU" b="0" i="0" dirty="0">
                <a:effectLst/>
                <a:latin typeface="Arial" panose="020B0604020202020204" pitchFamily="34" charset="0"/>
                <a:cs typeface="Arial" panose="020B0604020202020204" pitchFamily="34" charset="0"/>
              </a:rPr>
              <a:t> шунт накладывают специальное приспособление;</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со временем аномальный сосуд полностью перекрывается;</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таким образом восстанавливается анатомически правильное кровообращение;</a:t>
            </a:r>
          </a:p>
          <a:p>
            <a:pPr algn="l">
              <a:buFont typeface="Arial" panose="020B0604020202020204" pitchFamily="34" charset="0"/>
              <a:buChar char="•"/>
            </a:pPr>
            <a:r>
              <a:rPr lang="ru-RU" b="0" i="0" dirty="0">
                <a:effectLst/>
                <a:latin typeface="Arial" panose="020B0604020202020204" pitchFamily="34" charset="0"/>
                <a:cs typeface="Arial" panose="020B0604020202020204" pitchFamily="34" charset="0"/>
              </a:rPr>
              <a:t>восстанавливается обмен веществ и нормализуется жизнедеятельность собаки.</a:t>
            </a:r>
          </a:p>
          <a:p>
            <a:endParaRPr lang="ru-RU" dirty="0"/>
          </a:p>
        </p:txBody>
      </p:sp>
    </p:spTree>
    <p:extLst>
      <p:ext uri="{BB962C8B-B14F-4D97-AF65-F5344CB8AC3E}">
        <p14:creationId xmlns:p14="http://schemas.microsoft.com/office/powerpoint/2010/main" val="276057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FE2CEE4-68C9-49C6-A4EE-89834DB52D6A}"/>
              </a:ext>
            </a:extLst>
          </p:cNvPr>
          <p:cNvSpPr>
            <a:spLocks noGrp="1"/>
          </p:cNvSpPr>
          <p:nvPr>
            <p:ph idx="1"/>
          </p:nvPr>
        </p:nvSpPr>
        <p:spPr>
          <a:xfrm>
            <a:off x="154745" y="126608"/>
            <a:ext cx="8848578" cy="6555545"/>
          </a:xfrm>
        </p:spPr>
        <p:txBody>
          <a:bodyPr/>
          <a:lstStyle/>
          <a:p>
            <a:pPr marL="0" indent="0" algn="ctr">
              <a:buNone/>
            </a:pPr>
            <a:r>
              <a:rPr lang="ru-RU" sz="3600" i="0" dirty="0">
                <a:solidFill>
                  <a:srgbClr val="FF0000"/>
                </a:solidFill>
                <a:effectLst/>
                <a:latin typeface="Arial" panose="020B0604020202020204" pitchFamily="34" charset="0"/>
                <a:cs typeface="Arial" panose="020B0604020202020204" pitchFamily="34" charset="0"/>
              </a:rPr>
              <a:t>Перекрыть патологический сосуд можно двумя хирургическими способами:</a:t>
            </a:r>
          </a:p>
          <a:p>
            <a:pPr algn="just">
              <a:buFont typeface="+mj-lt"/>
              <a:buAutoNum type="arabicPeriod"/>
            </a:pPr>
            <a:r>
              <a:rPr lang="ru-RU" b="0" i="0" dirty="0">
                <a:effectLst/>
                <a:latin typeface="Arial" panose="020B0604020202020204" pitchFamily="34" charset="0"/>
                <a:cs typeface="Arial" panose="020B0604020202020204" pitchFamily="34" charset="0"/>
              </a:rPr>
              <a:t>Обматывание аномального сосуда целлофановым бинтом.</a:t>
            </a:r>
          </a:p>
          <a:p>
            <a:pPr algn="just">
              <a:buFont typeface="+mj-lt"/>
              <a:buAutoNum type="arabicPeriod"/>
            </a:pPr>
            <a:r>
              <a:rPr lang="ru-RU" b="0" i="0" dirty="0">
                <a:effectLst/>
                <a:latin typeface="Arial" panose="020B0604020202020204" pitchFamily="34" charset="0"/>
                <a:cs typeface="Arial" panose="020B0604020202020204" pitchFamily="34" charset="0"/>
              </a:rPr>
              <a:t>Установка на </a:t>
            </a:r>
            <a:r>
              <a:rPr lang="ru-RU" b="0" i="0" dirty="0" err="1">
                <a:effectLst/>
                <a:latin typeface="Arial" panose="020B0604020202020204" pitchFamily="34" charset="0"/>
                <a:cs typeface="Arial" panose="020B0604020202020204" pitchFamily="34" charset="0"/>
              </a:rPr>
              <a:t>портосистемный</a:t>
            </a:r>
            <a:r>
              <a:rPr lang="ru-RU" b="0" i="0" dirty="0">
                <a:effectLst/>
                <a:latin typeface="Arial" panose="020B0604020202020204" pitchFamily="34" charset="0"/>
                <a:cs typeface="Arial" panose="020B0604020202020204" pitchFamily="34" charset="0"/>
              </a:rPr>
              <a:t> шунт </a:t>
            </a:r>
            <a:r>
              <a:rPr lang="ru-RU" b="0" i="0" dirty="0" err="1">
                <a:effectLst/>
                <a:latin typeface="Arial" panose="020B0604020202020204" pitchFamily="34" charset="0"/>
                <a:cs typeface="Arial" panose="020B0604020202020204" pitchFamily="34" charset="0"/>
              </a:rPr>
              <a:t>амероидного</a:t>
            </a:r>
            <a:r>
              <a:rPr lang="ru-RU" b="0" i="0" dirty="0">
                <a:effectLst/>
                <a:latin typeface="Arial" panose="020B0604020202020204" pitchFamily="34" charset="0"/>
                <a:cs typeface="Arial" panose="020B0604020202020204" pitchFamily="34" charset="0"/>
              </a:rPr>
              <a:t> констриктора (</a:t>
            </a:r>
            <a:r>
              <a:rPr lang="ru-RU" b="0" i="0" dirty="0" err="1">
                <a:effectLst/>
                <a:latin typeface="Arial" panose="020B0604020202020204" pitchFamily="34" charset="0"/>
                <a:cs typeface="Arial" panose="020B0604020202020204" pitchFamily="34" charset="0"/>
              </a:rPr>
              <a:t>окклюдера</a:t>
            </a:r>
            <a:r>
              <a:rPr lang="ru-RU" b="0" i="0" dirty="0">
                <a:effectLst/>
                <a:latin typeface="Arial" panose="020B0604020202020204" pitchFamily="34" charset="0"/>
                <a:cs typeface="Arial" panose="020B0604020202020204" pitchFamily="34" charset="0"/>
              </a:rPr>
              <a:t>).</a:t>
            </a:r>
          </a:p>
          <a:p>
            <a:endParaRPr lang="ru-RU" dirty="0"/>
          </a:p>
        </p:txBody>
      </p:sp>
      <p:pic>
        <p:nvPicPr>
          <p:cNvPr id="15362" name="Picture 2">
            <a:extLst>
              <a:ext uri="{FF2B5EF4-FFF2-40B4-BE49-F238E27FC236}">
                <a16:creationId xmlns:a16="http://schemas.microsoft.com/office/drawing/2014/main" id="{0B3537E2-3169-47E2-B03F-CB91FCEC6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757" y="3059723"/>
            <a:ext cx="7596554" cy="379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01617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BF507D-76CE-47C8-BFA1-CDD6EB3DEA15}"/>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FAE645A4-E008-457B-8887-31DE4E515A8E}"/>
              </a:ext>
            </a:extLst>
          </p:cNvPr>
          <p:cNvSpPr>
            <a:spLocks noGrp="1"/>
          </p:cNvSpPr>
          <p:nvPr>
            <p:ph idx="1"/>
          </p:nvPr>
        </p:nvSpPr>
        <p:spPr/>
        <p:txBody>
          <a:bodyPr/>
          <a:lstStyle/>
          <a:p>
            <a:endParaRPr lang="ru-RU"/>
          </a:p>
        </p:txBody>
      </p:sp>
      <p:pic>
        <p:nvPicPr>
          <p:cNvPr id="16386" name="Picture 2">
            <a:extLst>
              <a:ext uri="{FF2B5EF4-FFF2-40B4-BE49-F238E27FC236}">
                <a16:creationId xmlns:a16="http://schemas.microsoft.com/office/drawing/2014/main" id="{F1245DE3-43C4-4166-9A53-4E61752F1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69" y="38998"/>
            <a:ext cx="6330462" cy="3165231"/>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a:extLst>
              <a:ext uri="{FF2B5EF4-FFF2-40B4-BE49-F238E27FC236}">
                <a16:creationId xmlns:a16="http://schemas.microsoft.com/office/drawing/2014/main" id="{21D07139-D99B-46DB-8061-645DFB10BF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167" y="3261169"/>
            <a:ext cx="7115666" cy="355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124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569773-38B3-4408-BD52-CBB2F5020AB5}"/>
              </a:ext>
            </a:extLst>
          </p:cNvPr>
          <p:cNvSpPr>
            <a:spLocks noGrp="1"/>
          </p:cNvSpPr>
          <p:nvPr>
            <p:ph idx="1"/>
          </p:nvPr>
        </p:nvSpPr>
        <p:spPr>
          <a:xfrm>
            <a:off x="126609" y="196948"/>
            <a:ext cx="8834511" cy="6485206"/>
          </a:xfrm>
        </p:spPr>
        <p:txBody>
          <a:bodyPr>
            <a:normAutofit/>
          </a:bodyPr>
          <a:lstStyle/>
          <a:p>
            <a:pPr marL="0" indent="0" algn="ctr">
              <a:buNone/>
            </a:pPr>
            <a:r>
              <a:rPr lang="ru-RU" sz="3600" b="1" i="0" dirty="0">
                <a:solidFill>
                  <a:srgbClr val="FF0000"/>
                </a:solidFill>
                <a:effectLst/>
                <a:latin typeface="Arial" panose="020B0604020202020204" pitchFamily="34" charset="0"/>
                <a:cs typeface="Arial" panose="020B0604020202020204" pitchFamily="34" charset="0"/>
              </a:rPr>
              <a:t>Почему нельзя просто перевязать аномальный сосуд?</a:t>
            </a:r>
          </a:p>
          <a:p>
            <a:pPr marL="0" indent="0" algn="just">
              <a:buNone/>
            </a:pPr>
            <a:r>
              <a:rPr lang="ru-RU" b="0" i="0" dirty="0">
                <a:effectLst/>
                <a:latin typeface="Arial" panose="020B0604020202020204" pitchFamily="34" charset="0"/>
                <a:cs typeface="Arial" panose="020B0604020202020204" pitchFamily="34" charset="0"/>
              </a:rPr>
              <a:t>Когда-то именно так врачи и делали – просто перевязывали аномальный сосуд шовным материалом (лигатурой). Однако </a:t>
            </a:r>
            <a:r>
              <a:rPr lang="ru-RU" b="1" i="0" dirty="0">
                <a:solidFill>
                  <a:srgbClr val="FF0000"/>
                </a:solidFill>
                <a:effectLst/>
                <a:latin typeface="Arial" panose="020B0604020202020204" pitchFamily="34" charset="0"/>
                <a:cs typeface="Arial" panose="020B0604020202020204" pitchFamily="34" charset="0"/>
              </a:rPr>
              <a:t>такой способ вызывал портальную гипертензию</a:t>
            </a:r>
            <a:r>
              <a:rPr lang="ru-RU" b="0" i="0" dirty="0">
                <a:effectLst/>
                <a:latin typeface="Arial" panose="020B0604020202020204" pitchFamily="34" charset="0"/>
                <a:cs typeface="Arial" panose="020B0604020202020204" pitchFamily="34" charset="0"/>
              </a:rPr>
              <a:t>, что приводило к высокой смертности животных после операции.</a:t>
            </a:r>
          </a:p>
          <a:p>
            <a:pPr marL="0" indent="0" algn="just">
              <a:buNone/>
            </a:pPr>
            <a:r>
              <a:rPr lang="ru-RU" b="0" i="0" dirty="0">
                <a:solidFill>
                  <a:srgbClr val="FF0000"/>
                </a:solidFill>
                <a:effectLst/>
                <a:latin typeface="Arial" panose="020B0604020202020204" pitchFamily="34" charset="0"/>
                <a:cs typeface="Arial" panose="020B0604020202020204" pitchFamily="34" charset="0"/>
              </a:rPr>
              <a:t>Портальная гипертензия </a:t>
            </a:r>
            <a:r>
              <a:rPr lang="ru-RU" b="0" i="0" dirty="0">
                <a:effectLst/>
                <a:latin typeface="Arial" panose="020B0604020202020204" pitchFamily="34" charset="0"/>
                <a:cs typeface="Arial" panose="020B0604020202020204" pitchFamily="34" charset="0"/>
              </a:rPr>
              <a:t>– это повышенное давление в воротной вене, что является самым опасным осложнением для жизни собаки.</a:t>
            </a:r>
          </a:p>
          <a:p>
            <a:endParaRPr lang="ru-RU" dirty="0"/>
          </a:p>
        </p:txBody>
      </p:sp>
    </p:spTree>
    <p:extLst>
      <p:ext uri="{BB962C8B-B14F-4D97-AF65-F5344CB8AC3E}">
        <p14:creationId xmlns:p14="http://schemas.microsoft.com/office/powerpoint/2010/main" val="280404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C50B62-8155-4498-B55B-26C4D5285F6A}"/>
              </a:ext>
            </a:extLst>
          </p:cNvPr>
          <p:cNvSpPr>
            <a:spLocks noGrp="1"/>
          </p:cNvSpPr>
          <p:nvPr>
            <p:ph type="title"/>
          </p:nvPr>
        </p:nvSpPr>
        <p:spPr/>
        <p:txBody>
          <a:bodyPr/>
          <a:lstStyle/>
          <a:p>
            <a:endParaRPr lang="ru-RU"/>
          </a:p>
        </p:txBody>
      </p:sp>
      <p:pic>
        <p:nvPicPr>
          <p:cNvPr id="18434" name="Picture 2" descr="Кровеносная система собак: сердце, сосуды | PRO PLAN">
            <a:extLst>
              <a:ext uri="{FF2B5EF4-FFF2-40B4-BE49-F238E27FC236}">
                <a16:creationId xmlns:a16="http://schemas.microsoft.com/office/drawing/2014/main" id="{6596CC3B-B483-4023-AE61-655BE1B69A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43" y="365126"/>
            <a:ext cx="9032193" cy="6327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8543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6844AB8-86E7-4631-B8CB-F80DBE434AC7}"/>
              </a:ext>
            </a:extLst>
          </p:cNvPr>
          <p:cNvSpPr>
            <a:spLocks noGrp="1"/>
          </p:cNvSpPr>
          <p:nvPr>
            <p:ph idx="1"/>
          </p:nvPr>
        </p:nvSpPr>
        <p:spPr>
          <a:xfrm>
            <a:off x="154745" y="196948"/>
            <a:ext cx="8806375" cy="6443003"/>
          </a:xfrm>
        </p:spPr>
        <p:txBody>
          <a:bodyPr>
            <a:normAutofit fontScale="92500" lnSpcReduction="20000"/>
          </a:bodyPr>
          <a:lstStyle/>
          <a:p>
            <a:pPr marL="0" indent="0" algn="ctr">
              <a:buNone/>
            </a:pPr>
            <a:r>
              <a:rPr lang="ru-RU" sz="3900" i="0" dirty="0">
                <a:solidFill>
                  <a:srgbClr val="FF0000"/>
                </a:solidFill>
                <a:effectLst/>
                <a:latin typeface="Arial" panose="020B0604020202020204" pitchFamily="34" charset="0"/>
                <a:cs typeface="Arial" panose="020B0604020202020204" pitchFamily="34" charset="0"/>
              </a:rPr>
              <a:t>Прогнозы</a:t>
            </a:r>
          </a:p>
          <a:p>
            <a:pPr marL="0" indent="0" algn="just">
              <a:buNone/>
            </a:pPr>
            <a:r>
              <a:rPr lang="ru-RU" b="0" i="0" dirty="0">
                <a:effectLst/>
                <a:latin typeface="Arial" panose="020B0604020202020204" pitchFamily="34" charset="0"/>
                <a:cs typeface="Arial" panose="020B0604020202020204" pitchFamily="34" charset="0"/>
              </a:rPr>
              <a:t>Большинство животных с изолированными внепеченочными шунтами после операции вернутся к нормальной жизни. При врождённых внутрипеченочных шунтах прогноз хуже, особенно если нет возможности провести хирургическое вмешательство. Тогда рекомендуется проводить симптоматическую терапию и постоянный контроль за состоянием питомца.</a:t>
            </a:r>
          </a:p>
          <a:p>
            <a:pPr marL="0" indent="0" algn="ctr">
              <a:buNone/>
            </a:pPr>
            <a:r>
              <a:rPr lang="ru-RU" b="0" i="0" dirty="0">
                <a:effectLst/>
                <a:latin typeface="Arial" panose="020B0604020202020204" pitchFamily="34" charset="0"/>
                <a:cs typeface="Arial" panose="020B0604020202020204" pitchFamily="34" charset="0"/>
              </a:rPr>
              <a:t>Чтобы снизить риски послеоперационных осложнений, на плановую хирургию следует отправлять пациентов:</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без признаков </a:t>
            </a:r>
            <a:r>
              <a:rPr lang="ru-RU" b="0" i="0" dirty="0" err="1">
                <a:effectLst/>
                <a:latin typeface="Arial" panose="020B0604020202020204" pitchFamily="34" charset="0"/>
                <a:cs typeface="Arial" panose="020B0604020202020204" pitchFamily="34" charset="0"/>
              </a:rPr>
              <a:t>гепатоэнцефалопатии</a:t>
            </a:r>
            <a:r>
              <a:rPr lang="ru-RU" b="0" i="0" dirty="0">
                <a:effectLst/>
                <a:latin typeface="Arial" panose="020B0604020202020204" pitchFamily="34" charset="0"/>
                <a:cs typeface="Arial" panose="020B0604020202020204" pitchFamily="34" charset="0"/>
              </a:rPr>
              <a:t> (при необходимости проводится предоперационная стабилизация);</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с нормальным уровнем белков крови;</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у которых нормальные показатели свёртываемости крови;</a:t>
            </a:r>
          </a:p>
          <a:p>
            <a:pPr algn="just">
              <a:buFont typeface="Arial" panose="020B0604020202020204" pitchFamily="34" charset="0"/>
              <a:buChar char="•"/>
            </a:pPr>
            <a:r>
              <a:rPr lang="ru-RU" b="0" i="0" dirty="0">
                <a:effectLst/>
                <a:latin typeface="Arial" panose="020B0604020202020204" pitchFamily="34" charset="0"/>
                <a:cs typeface="Arial" panose="020B0604020202020204" pitchFamily="34" charset="0"/>
              </a:rPr>
              <a:t>с контролируемой </a:t>
            </a:r>
            <a:r>
              <a:rPr lang="ru-RU" b="0" i="0" dirty="0" err="1">
                <a:effectLst/>
                <a:latin typeface="Arial" panose="020B0604020202020204" pitchFamily="34" charset="0"/>
                <a:cs typeface="Arial" panose="020B0604020202020204" pitchFamily="34" charset="0"/>
              </a:rPr>
              <a:t>эугликемией</a:t>
            </a:r>
            <a:r>
              <a:rPr lang="ru-RU" b="0" i="0" dirty="0">
                <a:effectLst/>
                <a:latin typeface="Arial" panose="020B0604020202020204" pitchFamily="34" charset="0"/>
                <a:cs typeface="Arial" panose="020B0604020202020204" pitchFamily="34" charset="0"/>
              </a:rPr>
              <a:t> (содержание глюкозы в крови).</a:t>
            </a:r>
          </a:p>
          <a:p>
            <a:endParaRPr lang="ru-RU" dirty="0"/>
          </a:p>
        </p:txBody>
      </p:sp>
    </p:spTree>
    <p:extLst>
      <p:ext uri="{BB962C8B-B14F-4D97-AF65-F5344CB8AC3E}">
        <p14:creationId xmlns:p14="http://schemas.microsoft.com/office/powerpoint/2010/main" val="1595195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1FA7B4-2A73-4DAC-9523-BA9E40B91F6E}"/>
              </a:ext>
            </a:extLst>
          </p:cNvPr>
          <p:cNvSpPr>
            <a:spLocks noGrp="1"/>
          </p:cNvSpPr>
          <p:nvPr>
            <p:ph type="title"/>
          </p:nvPr>
        </p:nvSpPr>
        <p:spPr>
          <a:xfrm>
            <a:off x="49237" y="0"/>
            <a:ext cx="9045526" cy="915034"/>
          </a:xfrm>
        </p:spPr>
        <p:txBody>
          <a:bodyPr>
            <a:normAutofit/>
          </a:bodyPr>
          <a:lstStyle/>
          <a:p>
            <a:pPr algn="ctr"/>
            <a:r>
              <a:rPr lang="ru-RU" sz="3600" b="1" u="sng" dirty="0">
                <a:solidFill>
                  <a:srgbClr val="FF0000"/>
                </a:solidFill>
                <a:latin typeface="Arial" panose="020B0604020202020204" pitchFamily="34" charset="0"/>
                <a:cs typeface="Arial" panose="020B0604020202020204" pitchFamily="34" charset="0"/>
              </a:rPr>
              <a:t>Артериальная тромбоэмболия</a:t>
            </a:r>
          </a:p>
        </p:txBody>
      </p:sp>
      <p:sp>
        <p:nvSpPr>
          <p:cNvPr id="3" name="Объект 2">
            <a:extLst>
              <a:ext uri="{FF2B5EF4-FFF2-40B4-BE49-F238E27FC236}">
                <a16:creationId xmlns:a16="http://schemas.microsoft.com/office/drawing/2014/main" id="{759D87DE-5D8B-487F-9486-A1182CDE7BA7}"/>
              </a:ext>
            </a:extLst>
          </p:cNvPr>
          <p:cNvSpPr>
            <a:spLocks noGrp="1"/>
          </p:cNvSpPr>
          <p:nvPr>
            <p:ph idx="1"/>
          </p:nvPr>
        </p:nvSpPr>
        <p:spPr>
          <a:xfrm>
            <a:off x="196947" y="1153551"/>
            <a:ext cx="8721969" cy="5023412"/>
          </a:xfrm>
        </p:spPr>
        <p:txBody>
          <a:bodyPr/>
          <a:lstStyle/>
          <a:p>
            <a:pPr marL="0" indent="0" algn="just">
              <a:buNone/>
            </a:pPr>
            <a:r>
              <a:rPr lang="ru-RU" dirty="0">
                <a:latin typeface="Arial" panose="020B0604020202020204" pitchFamily="34" charset="0"/>
                <a:cs typeface="Arial" panose="020B0604020202020204" pitchFamily="34" charset="0"/>
              </a:rPr>
              <a:t>Острое нарушение естественного кровообращения, которое происходит вследствие закупорки (эмболизации) артерии тромбом, то есть сгустком крови.</a:t>
            </a:r>
          </a:p>
        </p:txBody>
      </p:sp>
      <p:pic>
        <p:nvPicPr>
          <p:cNvPr id="1026" name="Picture 2" descr="тромб в аорте у кота">
            <a:extLst>
              <a:ext uri="{FF2B5EF4-FFF2-40B4-BE49-F238E27FC236}">
                <a16:creationId xmlns:a16="http://schemas.microsoft.com/office/drawing/2014/main" id="{8A3BAA97-61B9-416F-B104-083A5FF6E6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4" y="2766701"/>
            <a:ext cx="6337291" cy="3987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5195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71E9686-D92F-44CC-8519-2831C743014D}"/>
              </a:ext>
            </a:extLst>
          </p:cNvPr>
          <p:cNvSpPr>
            <a:spLocks noGrp="1"/>
          </p:cNvSpPr>
          <p:nvPr>
            <p:ph idx="1"/>
          </p:nvPr>
        </p:nvSpPr>
        <p:spPr>
          <a:xfrm>
            <a:off x="196947" y="211015"/>
            <a:ext cx="8736037" cy="6499274"/>
          </a:xfrm>
        </p:spPr>
        <p:txBody>
          <a:bodyPr>
            <a:normAutofit fontScale="77500" lnSpcReduction="20000"/>
          </a:bodyPr>
          <a:lstStyle/>
          <a:p>
            <a:pPr marL="0" indent="0" algn="ctr">
              <a:buNone/>
            </a:pPr>
            <a:r>
              <a:rPr lang="ru-RU" sz="4600" b="1" dirty="0">
                <a:solidFill>
                  <a:srgbClr val="FF0000"/>
                </a:solidFill>
                <a:latin typeface="Arial" panose="020B0604020202020204" pitchFamily="34" charset="0"/>
                <a:cs typeface="Arial" panose="020B0604020202020204" pitchFamily="34" charset="0"/>
              </a:rPr>
              <a:t>Патофизиология тромбоэмболии (TЭ). Триада Вирхова:</a:t>
            </a:r>
          </a:p>
          <a:p>
            <a:pPr marL="0" indent="0" algn="just">
              <a:buNone/>
            </a:pPr>
            <a:r>
              <a:rPr lang="ru-RU" dirty="0">
                <a:latin typeface="Arial" panose="020B0604020202020204" pitchFamily="34" charset="0"/>
                <a:cs typeface="Arial" panose="020B0604020202020204" pitchFamily="34" charset="0"/>
              </a:rPr>
              <a:t>⦁ </a:t>
            </a:r>
            <a:r>
              <a:rPr lang="ru-RU" sz="3100" dirty="0">
                <a:latin typeface="Arial" panose="020B0604020202020204" pitchFamily="34" charset="0"/>
                <a:cs typeface="Arial" panose="020B0604020202020204" pitchFamily="34" charset="0"/>
              </a:rPr>
              <a:t>Ухудшение состояния эндотелия. В нормальных условиях эндотелий кровеносного сосуда имеет функцию антикоагулянта. Ненормальный (пораженный) эндотелий способствует формированию тромба в месте поражения.</a:t>
            </a:r>
          </a:p>
          <a:p>
            <a:pPr marL="0" indent="0" algn="just">
              <a:buNone/>
            </a:pPr>
            <a:r>
              <a:rPr lang="ru-RU" sz="3100" dirty="0">
                <a:latin typeface="Arial" panose="020B0604020202020204" pitchFamily="34" charset="0"/>
                <a:cs typeface="Arial" panose="020B0604020202020204" pitchFamily="34" charset="0"/>
              </a:rPr>
              <a:t>⦁ Изменение скорости кровотока – одна из причин, приводящих к TЭ. Аномалии кровотока являются общими у пациентов с сердечно-сосудистыми заболеваниями. Застой крови позволяет увеличить контакты между тромбоцитами и факторами свертывания с эндотелием сосудов, тем самым способствуя коагуляции. Турбулентный поток может привести к образованию эндотелиальной травмы, а также способствовать коагуляции.</a:t>
            </a:r>
          </a:p>
          <a:p>
            <a:pPr marL="0" indent="0" algn="just">
              <a:buNone/>
            </a:pPr>
            <a:r>
              <a:rPr lang="ru-RU" sz="3100" dirty="0">
                <a:latin typeface="Arial" panose="020B0604020202020204" pitchFamily="34" charset="0"/>
                <a:cs typeface="Arial" panose="020B0604020202020204" pitchFamily="34" charset="0"/>
              </a:rPr>
              <a:t>⦁ Изменение коагуляции. </a:t>
            </a:r>
            <a:r>
              <a:rPr lang="ru-RU" sz="3100" dirty="0" err="1">
                <a:latin typeface="Arial" panose="020B0604020202020204" pitchFamily="34" charset="0"/>
                <a:cs typeface="Arial" panose="020B0604020202020204" pitchFamily="34" charset="0"/>
              </a:rPr>
              <a:t>Гиперкоагуляция</a:t>
            </a:r>
            <a:r>
              <a:rPr lang="ru-RU" sz="3100" dirty="0">
                <a:latin typeface="Arial" panose="020B0604020202020204" pitchFamily="34" charset="0"/>
                <a:cs typeface="Arial" panose="020B0604020202020204" pitchFamily="34" charset="0"/>
              </a:rPr>
              <a:t> была идентифицирована и у собак, и у кошек с TЭ. Увеличение факторов свертывания крови II, V, VII, IX, X, XII и фибриногена в сочетании с уменьшением естественного антикоагулянта антитромбина III были выявлены у разных видов животных при различных патологиях. Некоторые нарушения свертывания крови были выявлены конкретно у кошек с тромбоэмболией аорты.</a:t>
            </a:r>
          </a:p>
        </p:txBody>
      </p:sp>
    </p:spTree>
    <p:extLst>
      <p:ext uri="{BB962C8B-B14F-4D97-AF65-F5344CB8AC3E}">
        <p14:creationId xmlns:p14="http://schemas.microsoft.com/office/powerpoint/2010/main" val="17483219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95296AE-8681-481B-888D-D8E9602CC59E}"/>
              </a:ext>
            </a:extLst>
          </p:cNvPr>
          <p:cNvSpPr>
            <a:spLocks noGrp="1"/>
          </p:cNvSpPr>
          <p:nvPr>
            <p:ph idx="1"/>
          </p:nvPr>
        </p:nvSpPr>
        <p:spPr>
          <a:xfrm>
            <a:off x="189913" y="5542669"/>
            <a:ext cx="8764173" cy="1154797"/>
          </a:xfrm>
        </p:spPr>
        <p:txBody>
          <a:bodyPr>
            <a:normAutofit fontScale="85000" lnSpcReduction="20000"/>
          </a:bodyPr>
          <a:lstStyle/>
          <a:p>
            <a:pPr marL="0" indent="0" algn="ctr">
              <a:buNone/>
            </a:pPr>
            <a:r>
              <a:rPr lang="ru-RU" dirty="0">
                <a:latin typeface="Arial" panose="020B0604020202020204" pitchFamily="34" charset="0"/>
                <a:cs typeface="Arial" panose="020B0604020202020204" pitchFamily="34" charset="0"/>
              </a:rPr>
              <a:t>Схематическое изображение аорты и наиболее частые места артериальной обструкции: А – норма; Б – тромб в левой подключичной артерии; В – тромб в одной из подвздошных артерий; Г – тромб в </a:t>
            </a:r>
            <a:r>
              <a:rPr lang="ru-RU" dirty="0" err="1">
                <a:latin typeface="Arial" panose="020B0604020202020204" pitchFamily="34" charset="0"/>
                <a:cs typeface="Arial" panose="020B0604020202020204" pitchFamily="34" charset="0"/>
              </a:rPr>
              <a:t>трифуркации</a:t>
            </a:r>
            <a:r>
              <a:rPr lang="ru-RU" dirty="0">
                <a:latin typeface="Arial" panose="020B0604020202020204" pitchFamily="34" charset="0"/>
                <a:cs typeface="Arial" panose="020B0604020202020204" pitchFamily="34" charset="0"/>
              </a:rPr>
              <a:t> аорты.</a:t>
            </a:r>
          </a:p>
          <a:p>
            <a:endParaRPr lang="ru-RU" dirty="0"/>
          </a:p>
        </p:txBody>
      </p:sp>
      <p:pic>
        <p:nvPicPr>
          <p:cNvPr id="2050" name="Picture 2">
            <a:extLst>
              <a:ext uri="{FF2B5EF4-FFF2-40B4-BE49-F238E27FC236}">
                <a16:creationId xmlns:a16="http://schemas.microsoft.com/office/drawing/2014/main" id="{272BBD16-DB54-4C2F-950F-9D531C44F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41" y="92469"/>
            <a:ext cx="8419515" cy="54187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F67F940-B35A-4BE1-86EF-ACEF7AAF2396}"/>
              </a:ext>
            </a:extLst>
          </p:cNvPr>
          <p:cNvSpPr txBox="1"/>
          <p:nvPr/>
        </p:nvSpPr>
        <p:spPr>
          <a:xfrm>
            <a:off x="2096086" y="174602"/>
            <a:ext cx="337625" cy="369332"/>
          </a:xfrm>
          <a:prstGeom prst="rect">
            <a:avLst/>
          </a:prstGeom>
          <a:noFill/>
        </p:spPr>
        <p:txBody>
          <a:bodyPr wrap="square" rtlCol="0">
            <a:spAutoFit/>
          </a:bodyPr>
          <a:lstStyle/>
          <a:p>
            <a:r>
              <a:rPr lang="ru-RU" dirty="0"/>
              <a:t>А</a:t>
            </a:r>
          </a:p>
        </p:txBody>
      </p:sp>
      <p:sp>
        <p:nvSpPr>
          <p:cNvPr id="8" name="TextBox 7">
            <a:extLst>
              <a:ext uri="{FF2B5EF4-FFF2-40B4-BE49-F238E27FC236}">
                <a16:creationId xmlns:a16="http://schemas.microsoft.com/office/drawing/2014/main" id="{F0015082-8340-432C-910B-103706193C54}"/>
              </a:ext>
            </a:extLst>
          </p:cNvPr>
          <p:cNvSpPr txBox="1"/>
          <p:nvPr/>
        </p:nvSpPr>
        <p:spPr>
          <a:xfrm>
            <a:off x="6639953" y="174602"/>
            <a:ext cx="382172" cy="369332"/>
          </a:xfrm>
          <a:prstGeom prst="rect">
            <a:avLst/>
          </a:prstGeom>
          <a:noFill/>
        </p:spPr>
        <p:txBody>
          <a:bodyPr wrap="square" rtlCol="0">
            <a:spAutoFit/>
          </a:bodyPr>
          <a:lstStyle/>
          <a:p>
            <a:r>
              <a:rPr lang="ru-RU" dirty="0"/>
              <a:t>Б</a:t>
            </a:r>
          </a:p>
        </p:txBody>
      </p:sp>
      <p:sp>
        <p:nvSpPr>
          <p:cNvPr id="9" name="TextBox 8">
            <a:extLst>
              <a:ext uri="{FF2B5EF4-FFF2-40B4-BE49-F238E27FC236}">
                <a16:creationId xmlns:a16="http://schemas.microsoft.com/office/drawing/2014/main" id="{FB94FAEA-A925-43CF-B168-778A16F12C88}"/>
              </a:ext>
            </a:extLst>
          </p:cNvPr>
          <p:cNvSpPr txBox="1"/>
          <p:nvPr/>
        </p:nvSpPr>
        <p:spPr>
          <a:xfrm>
            <a:off x="6662226" y="3195639"/>
            <a:ext cx="337625" cy="369332"/>
          </a:xfrm>
          <a:prstGeom prst="rect">
            <a:avLst/>
          </a:prstGeom>
          <a:noFill/>
        </p:spPr>
        <p:txBody>
          <a:bodyPr wrap="square" rtlCol="0">
            <a:spAutoFit/>
          </a:bodyPr>
          <a:lstStyle/>
          <a:p>
            <a:r>
              <a:rPr lang="ru-RU" dirty="0"/>
              <a:t>Г</a:t>
            </a:r>
          </a:p>
        </p:txBody>
      </p:sp>
      <p:sp>
        <p:nvSpPr>
          <p:cNvPr id="10" name="TextBox 9">
            <a:extLst>
              <a:ext uri="{FF2B5EF4-FFF2-40B4-BE49-F238E27FC236}">
                <a16:creationId xmlns:a16="http://schemas.microsoft.com/office/drawing/2014/main" id="{ACB45DA5-E3DD-426E-855E-A5FC0D7881DA}"/>
              </a:ext>
            </a:extLst>
          </p:cNvPr>
          <p:cNvSpPr txBox="1"/>
          <p:nvPr/>
        </p:nvSpPr>
        <p:spPr>
          <a:xfrm>
            <a:off x="2096085" y="3195639"/>
            <a:ext cx="337625" cy="369332"/>
          </a:xfrm>
          <a:prstGeom prst="rect">
            <a:avLst/>
          </a:prstGeom>
          <a:noFill/>
        </p:spPr>
        <p:txBody>
          <a:bodyPr wrap="square" rtlCol="0">
            <a:spAutoFit/>
          </a:bodyPr>
          <a:lstStyle/>
          <a:p>
            <a:r>
              <a:rPr lang="ru-RU" dirty="0"/>
              <a:t>В</a:t>
            </a:r>
          </a:p>
        </p:txBody>
      </p:sp>
    </p:spTree>
    <p:extLst>
      <p:ext uri="{BB962C8B-B14F-4D97-AF65-F5344CB8AC3E}">
        <p14:creationId xmlns:p14="http://schemas.microsoft.com/office/powerpoint/2010/main" val="995137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D200BDF-1EC2-41E7-A5CD-12A26139E37C}"/>
              </a:ext>
            </a:extLst>
          </p:cNvPr>
          <p:cNvSpPr>
            <a:spLocks noGrp="1"/>
          </p:cNvSpPr>
          <p:nvPr>
            <p:ph idx="1"/>
          </p:nvPr>
        </p:nvSpPr>
        <p:spPr>
          <a:xfrm>
            <a:off x="98473" y="140676"/>
            <a:ext cx="8904849" cy="6541477"/>
          </a:xfrm>
        </p:spPr>
        <p:txBody>
          <a:bodyPr>
            <a:normAutofit fontScale="62500" lnSpcReduction="20000"/>
          </a:bodyPr>
          <a:lstStyle/>
          <a:p>
            <a:pPr marL="0" indent="0" algn="ctr">
              <a:buNone/>
            </a:pPr>
            <a:r>
              <a:rPr lang="ru-RU" sz="4500" b="1" dirty="0">
                <a:solidFill>
                  <a:srgbClr val="FF0000"/>
                </a:solidFill>
                <a:latin typeface="Arial" panose="020B0604020202020204" pitchFamily="34" charset="0"/>
                <a:cs typeface="Arial" panose="020B0604020202020204" pitchFamily="34" charset="0"/>
              </a:rPr>
              <a:t>Клинические признаки и первичная диагностика</a:t>
            </a:r>
          </a:p>
          <a:p>
            <a:pPr marL="0" indent="0" algn="just">
              <a:buNone/>
            </a:pPr>
            <a:r>
              <a:rPr lang="ru-RU" dirty="0">
                <a:latin typeface="Arial" panose="020B0604020202020204" pitchFamily="34" charset="0"/>
                <a:cs typeface="Arial" panose="020B0604020202020204" pitchFamily="34" charset="0"/>
              </a:rPr>
              <a:t>⦁ </a:t>
            </a:r>
            <a:r>
              <a:rPr lang="ru-RU" sz="3200" dirty="0">
                <a:latin typeface="Arial" panose="020B0604020202020204" pitchFamily="34" charset="0"/>
                <a:cs typeface="Arial" panose="020B0604020202020204" pitchFamily="34" charset="0"/>
              </a:rPr>
              <a:t>Выраженная боль является распространенным симптомом. </a:t>
            </a:r>
          </a:p>
          <a:p>
            <a:pPr marL="0" indent="0" algn="just">
              <a:buNone/>
            </a:pPr>
            <a:r>
              <a:rPr lang="ru-RU" sz="3200" dirty="0">
                <a:latin typeface="Arial" panose="020B0604020202020204" pitchFamily="34" charset="0"/>
                <a:cs typeface="Arial" panose="020B0604020202020204" pitchFamily="34" charset="0"/>
              </a:rPr>
              <a:t>⦁ Дистресс-синдром: одышка, дыхание с открытым ртом, тахипноэ, тахикардия.</a:t>
            </a:r>
          </a:p>
          <a:p>
            <a:pPr marL="0" indent="0" algn="just">
              <a:buNone/>
            </a:pPr>
            <a:r>
              <a:rPr lang="ru-RU" sz="3200" dirty="0">
                <a:latin typeface="Arial" panose="020B0604020202020204" pitchFamily="34" charset="0"/>
                <a:cs typeface="Arial" panose="020B0604020202020204" pitchFamily="34" charset="0"/>
              </a:rPr>
              <a:t>⦁ Развитие клинических признаков застойной сердечной недостаточности.</a:t>
            </a:r>
          </a:p>
          <a:p>
            <a:pPr marL="0" indent="0" algn="just">
              <a:buNone/>
            </a:pPr>
            <a:r>
              <a:rPr lang="ru-RU" sz="3200" dirty="0">
                <a:latin typeface="Arial" panose="020B0604020202020204" pitchFamily="34" charset="0"/>
                <a:cs typeface="Arial" panose="020B0604020202020204" pitchFamily="34" charset="0"/>
              </a:rPr>
              <a:t>⦁ Парез/паралич пораженных конечностей.</a:t>
            </a:r>
          </a:p>
          <a:p>
            <a:pPr marL="0" indent="0" algn="just">
              <a:buNone/>
            </a:pPr>
            <a:r>
              <a:rPr lang="ru-RU" sz="3200" dirty="0">
                <a:latin typeface="Arial" panose="020B0604020202020204" pitchFamily="34" charset="0"/>
                <a:cs typeface="Arial" panose="020B0604020202020204" pitchFamily="34" charset="0"/>
              </a:rPr>
              <a:t>⦁ Пораженные конечности холодные, подушечки лап и пальцев могут быть бледными или цианотичными.</a:t>
            </a:r>
          </a:p>
          <a:p>
            <a:pPr marL="0" indent="0" algn="just">
              <a:buNone/>
            </a:pPr>
            <a:r>
              <a:rPr lang="ru-RU" sz="3200" dirty="0">
                <a:latin typeface="Arial" panose="020B0604020202020204" pitchFamily="34" charset="0"/>
                <a:cs typeface="Arial" panose="020B0604020202020204" pitchFamily="34" charset="0"/>
              </a:rPr>
              <a:t>⦁ Пульс на артериях пораженной конечности не определяется.</a:t>
            </a:r>
          </a:p>
          <a:p>
            <a:pPr marL="0" indent="0" algn="just">
              <a:buNone/>
            </a:pPr>
            <a:r>
              <a:rPr lang="ru-RU" sz="3200" dirty="0">
                <a:latin typeface="Arial" panose="020B0604020202020204" pitchFamily="34" charset="0"/>
                <a:cs typeface="Arial" panose="020B0604020202020204" pitchFamily="34" charset="0"/>
              </a:rPr>
              <a:t>⦁ Низкая ректальная температура.</a:t>
            </a:r>
          </a:p>
          <a:p>
            <a:pPr marL="0" indent="0" algn="just">
              <a:buNone/>
            </a:pPr>
            <a:r>
              <a:rPr lang="ru-RU" sz="3200" dirty="0">
                <a:latin typeface="Arial" panose="020B0604020202020204" pitchFamily="34" charset="0"/>
                <a:cs typeface="Arial" panose="020B0604020202020204" pitchFamily="34" charset="0"/>
              </a:rPr>
              <a:t>⦁ В случае тромбоэмболии брыжеечных или черепно-мозговых артерий возможно появление рвоты, болезненности в области брюшной полости, симптомов поражения ЦНС. В данном случае тромбоэмболия может быть не распознана.</a:t>
            </a:r>
          </a:p>
          <a:p>
            <a:pPr marL="0" indent="0" algn="just">
              <a:buNone/>
            </a:pPr>
            <a:r>
              <a:rPr lang="ru-RU" sz="3200" dirty="0">
                <a:latin typeface="Arial" panose="020B0604020202020204" pitchFamily="34" charset="0"/>
                <a:cs typeface="Arial" panose="020B0604020202020204" pitchFamily="34" charset="0"/>
              </a:rPr>
              <a:t>⦁ Уровень глюкозы в периферической крови (подушечка лапы, подушечка пальца, коготь) пораженной конечности сравнивается с уровнем глюкозы в здоровой конечности. В пораженной конечности он, как правило, снижен в 2 и более раз. Абсолютная и относительная разница глюкозы в системном венозном кровотоке и кровотоке в области пораженной конечности является точным, легкодоступным диагностическим маркером острой артериальной тромбоэмболии у парализованных кошек.</a:t>
            </a:r>
          </a:p>
        </p:txBody>
      </p:sp>
    </p:spTree>
    <p:extLst>
      <p:ext uri="{BB962C8B-B14F-4D97-AF65-F5344CB8AC3E}">
        <p14:creationId xmlns:p14="http://schemas.microsoft.com/office/powerpoint/2010/main" val="12019351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543AED2-BCC9-4CEF-901C-29EFC3B493B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7C9D2E6E-85D0-4BE0-A902-040BD63EFC13}"/>
              </a:ext>
            </a:extLst>
          </p:cNvPr>
          <p:cNvSpPr>
            <a:spLocks noGrp="1"/>
          </p:cNvSpPr>
          <p:nvPr>
            <p:ph idx="1"/>
          </p:nvPr>
        </p:nvSpPr>
        <p:spPr>
          <a:xfrm>
            <a:off x="239151" y="5664223"/>
            <a:ext cx="8665698" cy="985985"/>
          </a:xfrm>
        </p:spPr>
        <p:txBody>
          <a:bodyPr>
            <a:normAutofit/>
          </a:bodyPr>
          <a:lstStyle/>
          <a:p>
            <a:pPr marL="0" indent="0" algn="ctr">
              <a:buNone/>
            </a:pPr>
            <a:r>
              <a:rPr lang="ru-RU" dirty="0"/>
              <a:t>Бледные и цианотичные подушечки пораженной лапы (внизу) в сравнении со здоровой лапой (сверху).</a:t>
            </a:r>
          </a:p>
          <a:p>
            <a:endParaRPr lang="ru-RU" dirty="0"/>
          </a:p>
        </p:txBody>
      </p:sp>
      <p:pic>
        <p:nvPicPr>
          <p:cNvPr id="3074" name="Picture 2">
            <a:extLst>
              <a:ext uri="{FF2B5EF4-FFF2-40B4-BE49-F238E27FC236}">
                <a16:creationId xmlns:a16="http://schemas.microsoft.com/office/drawing/2014/main" id="{C951FB23-6912-4819-85B3-3BAB298CA4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006" y="46133"/>
            <a:ext cx="6231987" cy="5618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586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24899AA-1ACB-446C-8253-009496E045DF}"/>
              </a:ext>
            </a:extLst>
          </p:cNvPr>
          <p:cNvSpPr>
            <a:spLocks noGrp="1"/>
          </p:cNvSpPr>
          <p:nvPr>
            <p:ph idx="1"/>
          </p:nvPr>
        </p:nvSpPr>
        <p:spPr>
          <a:xfrm>
            <a:off x="140677" y="154745"/>
            <a:ext cx="8848578" cy="6569612"/>
          </a:xfrm>
        </p:spPr>
        <p:txBody>
          <a:bodyPr>
            <a:normAutofit lnSpcReduction="10000"/>
          </a:bodyPr>
          <a:lstStyle/>
          <a:p>
            <a:pPr marL="0" indent="0" algn="ctr">
              <a:buNone/>
            </a:pPr>
            <a:r>
              <a:rPr lang="ru-RU" sz="4200" b="1" dirty="0">
                <a:solidFill>
                  <a:srgbClr val="FF0000"/>
                </a:solidFill>
                <a:latin typeface="Arial" panose="020B0604020202020204" pitchFamily="34" charset="0"/>
                <a:cs typeface="Arial" panose="020B0604020202020204" pitchFamily="34" charset="0"/>
              </a:rPr>
              <a:t>Диагностические примечания</a:t>
            </a:r>
          </a:p>
          <a:p>
            <a:pPr marL="0" indent="0" algn="just">
              <a:buNone/>
            </a:pPr>
            <a:r>
              <a:rPr lang="ru-RU" dirty="0">
                <a:latin typeface="Arial" panose="020B0604020202020204" pitchFamily="34" charset="0"/>
                <a:cs typeface="Arial" panose="020B0604020202020204" pitchFamily="34" charset="0"/>
              </a:rPr>
              <a:t>⦁ При классическом седловидном тромбе, локализующемся в </a:t>
            </a:r>
            <a:r>
              <a:rPr lang="ru-RU" dirty="0" err="1">
                <a:latin typeface="Arial" panose="020B0604020202020204" pitchFamily="34" charset="0"/>
                <a:cs typeface="Arial" panose="020B0604020202020204" pitchFamily="34" charset="0"/>
              </a:rPr>
              <a:t>трифуркации</a:t>
            </a:r>
            <a:r>
              <a:rPr lang="ru-RU" dirty="0">
                <a:latin typeface="Arial" panose="020B0604020202020204" pitchFamily="34" charset="0"/>
                <a:cs typeface="Arial" panose="020B0604020202020204" pitchFamily="34" charset="0"/>
              </a:rPr>
              <a:t> аорты, диагноз может быть поставлен только на основании </a:t>
            </a:r>
            <a:r>
              <a:rPr lang="ru-RU" dirty="0" err="1">
                <a:latin typeface="Arial" panose="020B0604020202020204" pitchFamily="34" charset="0"/>
                <a:cs typeface="Arial" panose="020B0604020202020204" pitchFamily="34" charset="0"/>
              </a:rPr>
              <a:t>физикального</a:t>
            </a:r>
            <a:r>
              <a:rPr lang="ru-RU" dirty="0">
                <a:latin typeface="Arial" panose="020B0604020202020204" pitchFamily="34" charset="0"/>
                <a:cs typeface="Arial" panose="020B0604020202020204" pitchFamily="34" charset="0"/>
              </a:rPr>
              <a:t> обследования и наличия признаков паралича, отсутствия пульса, холодной и бледной конечности/конечностей.</a:t>
            </a:r>
          </a:p>
          <a:p>
            <a:pPr marL="0" indent="0" algn="just">
              <a:buNone/>
            </a:pPr>
            <a:r>
              <a:rPr lang="ru-RU" dirty="0">
                <a:latin typeface="Arial" panose="020B0604020202020204" pitchFamily="34" charset="0"/>
                <a:cs typeface="Arial" panose="020B0604020202020204" pitchFamily="34" charset="0"/>
              </a:rPr>
              <a:t>⦁ Диагноз подтверждается непроходимостью артерий на основании исчезновения сигналов при доплерографии или визуализацией тромбов в артериях с помощью ультразвукового сканирования.</a:t>
            </a:r>
          </a:p>
          <a:p>
            <a:pPr algn="just"/>
            <a:r>
              <a:rPr lang="ru-RU" dirty="0">
                <a:latin typeface="Arial" panose="020B0604020202020204" pitchFamily="34" charset="0"/>
                <a:cs typeface="Arial" panose="020B0604020202020204" pitchFamily="34" charset="0"/>
              </a:rPr>
              <a:t>Первичная визуальная диагностика</a:t>
            </a:r>
          </a:p>
          <a:p>
            <a:pPr algn="just"/>
            <a:r>
              <a:rPr lang="ru-RU" dirty="0">
                <a:latin typeface="Arial" panose="020B0604020202020204" pitchFamily="34" charset="0"/>
                <a:cs typeface="Arial" panose="020B0604020202020204" pitchFamily="34" charset="0"/>
              </a:rPr>
              <a:t>Эхокардиография. У некоторых кошек тромб, формирующийся (в виде облака) или зрелый, можно увидеть в левом предсердии.</a:t>
            </a:r>
          </a:p>
        </p:txBody>
      </p:sp>
    </p:spTree>
    <p:extLst>
      <p:ext uri="{BB962C8B-B14F-4D97-AF65-F5344CB8AC3E}">
        <p14:creationId xmlns:p14="http://schemas.microsoft.com/office/powerpoint/2010/main" val="24640668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C442169-B03E-4CCF-8FA8-02B41C8C5324}"/>
              </a:ext>
            </a:extLst>
          </p:cNvPr>
          <p:cNvSpPr>
            <a:spLocks noGrp="1"/>
          </p:cNvSpPr>
          <p:nvPr>
            <p:ph idx="1"/>
          </p:nvPr>
        </p:nvSpPr>
        <p:spPr>
          <a:xfrm>
            <a:off x="511272" y="5908431"/>
            <a:ext cx="8121455" cy="888493"/>
          </a:xfrm>
        </p:spPr>
        <p:txBody>
          <a:bodyPr/>
          <a:lstStyle/>
          <a:p>
            <a:pPr marL="0" indent="0" algn="ctr">
              <a:buNone/>
            </a:pPr>
            <a:r>
              <a:rPr lang="ru-RU" dirty="0">
                <a:latin typeface="Arial" panose="020B0604020202020204" pitchFamily="34" charset="0"/>
                <a:cs typeface="Arial" panose="020B0604020202020204" pitchFamily="34" charset="0"/>
              </a:rPr>
              <a:t>УЗИ. Подвижный тромб в левом предсердии (красные стрелки)</a:t>
            </a:r>
          </a:p>
        </p:txBody>
      </p:sp>
      <p:pic>
        <p:nvPicPr>
          <p:cNvPr id="4100" name="Picture 4">
            <a:extLst>
              <a:ext uri="{FF2B5EF4-FFF2-40B4-BE49-F238E27FC236}">
                <a16:creationId xmlns:a16="http://schemas.microsoft.com/office/drawing/2014/main" id="{5E064727-E905-4CC7-BF60-BF64A8A1C9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88" y="61076"/>
            <a:ext cx="7331823" cy="5847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0199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F20AAA-C001-4954-81D0-37447A5D3B9D}"/>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C9840A17-208E-4785-9791-4B9DF0209C26}"/>
              </a:ext>
            </a:extLst>
          </p:cNvPr>
          <p:cNvSpPr>
            <a:spLocks noGrp="1"/>
          </p:cNvSpPr>
          <p:nvPr>
            <p:ph idx="1"/>
          </p:nvPr>
        </p:nvSpPr>
        <p:spPr>
          <a:xfrm>
            <a:off x="330590" y="5964066"/>
            <a:ext cx="8482819" cy="801859"/>
          </a:xfrm>
        </p:spPr>
        <p:txBody>
          <a:bodyPr>
            <a:normAutofit fontScale="85000" lnSpcReduction="10000"/>
          </a:bodyPr>
          <a:lstStyle/>
          <a:p>
            <a:pPr marL="0" indent="0" algn="ctr">
              <a:buNone/>
            </a:pPr>
            <a:r>
              <a:rPr lang="ru-RU" sz="3300" dirty="0">
                <a:latin typeface="Arial" panose="020B0604020202020204" pitchFamily="34" charset="0"/>
                <a:cs typeface="Arial" panose="020B0604020202020204" pitchFamily="34" charset="0"/>
              </a:rPr>
              <a:t>УЗИ. Пристеночный тромб (красный пунктир) в левом предсердии (зеленый пунктир)</a:t>
            </a:r>
          </a:p>
          <a:p>
            <a:endParaRPr lang="ru-RU" dirty="0"/>
          </a:p>
        </p:txBody>
      </p:sp>
      <p:pic>
        <p:nvPicPr>
          <p:cNvPr id="5122" name="Picture 2">
            <a:extLst>
              <a:ext uri="{FF2B5EF4-FFF2-40B4-BE49-F238E27FC236}">
                <a16:creationId xmlns:a16="http://schemas.microsoft.com/office/drawing/2014/main" id="{7827AD4C-8899-4A42-964E-9E45F649A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105" y="103257"/>
            <a:ext cx="6971787" cy="58608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536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F9717F-94A4-4C41-821F-3120C3BBDF22}"/>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AFB4DC8A-E9F2-4F12-AE5D-AECA19746470}"/>
              </a:ext>
            </a:extLst>
          </p:cNvPr>
          <p:cNvSpPr>
            <a:spLocks noGrp="1"/>
          </p:cNvSpPr>
          <p:nvPr>
            <p:ph idx="1"/>
          </p:nvPr>
        </p:nvSpPr>
        <p:spPr>
          <a:xfrm>
            <a:off x="274320" y="5871723"/>
            <a:ext cx="8595360" cy="873443"/>
          </a:xfrm>
        </p:spPr>
        <p:txBody>
          <a:bodyPr/>
          <a:lstStyle/>
          <a:p>
            <a:pPr marL="0" indent="0" algn="ctr">
              <a:buNone/>
            </a:pPr>
            <a:r>
              <a:rPr lang="ru-RU" dirty="0"/>
              <a:t>УЗИ брюшной полости Использование эффекта Доплера четко указывает на место обструкции</a:t>
            </a:r>
          </a:p>
          <a:p>
            <a:endParaRPr lang="ru-RU" dirty="0"/>
          </a:p>
        </p:txBody>
      </p:sp>
      <p:pic>
        <p:nvPicPr>
          <p:cNvPr id="6148" name="Picture 4">
            <a:extLst>
              <a:ext uri="{FF2B5EF4-FFF2-40B4-BE49-F238E27FC236}">
                <a16:creationId xmlns:a16="http://schemas.microsoft.com/office/drawing/2014/main" id="{5447A5FA-F8FE-4296-84BF-06044133BF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559" y="112834"/>
            <a:ext cx="7060881" cy="57896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762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9894A1E-669A-4B18-ADBA-C7FE2E9C4D15}"/>
              </a:ext>
            </a:extLst>
          </p:cNvPr>
          <p:cNvSpPr>
            <a:spLocks noGrp="1"/>
          </p:cNvSpPr>
          <p:nvPr>
            <p:ph idx="1"/>
          </p:nvPr>
        </p:nvSpPr>
        <p:spPr>
          <a:xfrm>
            <a:off x="154745" y="140677"/>
            <a:ext cx="8820443" cy="6499274"/>
          </a:xfrm>
        </p:spPr>
        <p:txBody>
          <a:bodyPr>
            <a:normAutofit/>
          </a:bodyPr>
          <a:lstStyle/>
          <a:p>
            <a:pPr marL="0" indent="0" algn="just">
              <a:buNone/>
            </a:pPr>
            <a:r>
              <a:rPr lang="ru-RU" b="0" i="0" dirty="0">
                <a:solidFill>
                  <a:srgbClr val="000000"/>
                </a:solidFill>
                <a:effectLst/>
                <a:latin typeface="Arial" panose="020B0604020202020204" pitchFamily="34" charset="0"/>
                <a:cs typeface="Arial" panose="020B0604020202020204" pitchFamily="34" charset="0"/>
              </a:rPr>
              <a:t>Среди пациентов ветеринарных клиник собак и кошек - заболевания сердца и их последствия встречаются достаточно часто.</a:t>
            </a:r>
          </a:p>
          <a:p>
            <a:pPr marL="0" indent="0" algn="just">
              <a:buNone/>
            </a:pPr>
            <a:r>
              <a:rPr lang="ru-RU" b="1" i="0" dirty="0">
                <a:solidFill>
                  <a:srgbClr val="FF0000"/>
                </a:solidFill>
                <a:effectLst/>
                <a:latin typeface="Arial" panose="020B0604020202020204" pitchFamily="34" charset="0"/>
                <a:cs typeface="Arial" panose="020B0604020202020204" pitchFamily="34" charset="0"/>
              </a:rPr>
              <a:t>Симптомы заболеваний сердечно-сосудистой системы весьма </a:t>
            </a:r>
            <a:r>
              <a:rPr lang="ru-RU" b="0" i="0" dirty="0">
                <a:solidFill>
                  <a:srgbClr val="000000"/>
                </a:solidFill>
                <a:effectLst/>
                <a:latin typeface="Arial" panose="020B0604020202020204" pitchFamily="34" charset="0"/>
                <a:cs typeface="Arial" panose="020B0604020202020204" pitchFamily="34" charset="0"/>
              </a:rPr>
              <a:t>разнообразны и могут сочетаться с симптомами дыхательной недостаточности. Признаки, на которые нужно обратить внимание:</a:t>
            </a:r>
            <a:endParaRPr lang="ru-RU" b="0" i="0" dirty="0">
              <a:solidFill>
                <a:srgbClr val="FF0000"/>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ru-RU" b="0" i="0" dirty="0">
                <a:solidFill>
                  <a:srgbClr val="FF0000"/>
                </a:solidFill>
                <a:effectLst/>
                <a:latin typeface="Arial" panose="020B0604020202020204" pitchFamily="34" charset="0"/>
                <a:cs typeface="Arial" panose="020B0604020202020204" pitchFamily="34" charset="0"/>
              </a:rPr>
              <a:t>кашель при возбуждении или покое,</a:t>
            </a:r>
          </a:p>
          <a:p>
            <a:pPr algn="l">
              <a:buFont typeface="Arial" panose="020B0604020202020204" pitchFamily="34" charset="0"/>
              <a:buChar char="•"/>
            </a:pPr>
            <a:r>
              <a:rPr lang="ru-RU" b="0" i="0" dirty="0">
                <a:solidFill>
                  <a:srgbClr val="FF0000"/>
                </a:solidFill>
                <a:effectLst/>
                <a:latin typeface="Arial" panose="020B0604020202020204" pitchFamily="34" charset="0"/>
                <a:cs typeface="Arial" panose="020B0604020202020204" pitchFamily="34" charset="0"/>
              </a:rPr>
              <a:t>утомляемость на прогулках,</a:t>
            </a:r>
          </a:p>
          <a:p>
            <a:pPr algn="l">
              <a:buFont typeface="Arial" panose="020B0604020202020204" pitchFamily="34" charset="0"/>
              <a:buChar char="•"/>
            </a:pPr>
            <a:r>
              <a:rPr lang="ru-RU" b="0" i="0" dirty="0">
                <a:solidFill>
                  <a:srgbClr val="FF0000"/>
                </a:solidFill>
                <a:effectLst/>
                <a:latin typeface="Arial" panose="020B0604020202020204" pitchFamily="34" charset="0"/>
                <a:cs typeface="Arial" panose="020B0604020202020204" pitchFamily="34" charset="0"/>
              </a:rPr>
              <a:t>плохое состояние в жаркое время года,</a:t>
            </a:r>
          </a:p>
          <a:p>
            <a:pPr algn="l">
              <a:buFont typeface="Arial" panose="020B0604020202020204" pitchFamily="34" charset="0"/>
              <a:buChar char="•"/>
            </a:pPr>
            <a:r>
              <a:rPr lang="ru-RU" b="0" i="0" dirty="0">
                <a:solidFill>
                  <a:srgbClr val="FF0000"/>
                </a:solidFill>
                <a:effectLst/>
                <a:latin typeface="Arial" panose="020B0604020202020204" pitchFamily="34" charset="0"/>
                <a:cs typeface="Arial" panose="020B0604020202020204" pitchFamily="34" charset="0"/>
              </a:rPr>
              <a:t>отеки,</a:t>
            </a:r>
          </a:p>
          <a:p>
            <a:pPr algn="l">
              <a:buFont typeface="Arial" panose="020B0604020202020204" pitchFamily="34" charset="0"/>
              <a:buChar char="•"/>
            </a:pPr>
            <a:r>
              <a:rPr lang="ru-RU" b="0" i="0" dirty="0">
                <a:solidFill>
                  <a:srgbClr val="FF0000"/>
                </a:solidFill>
                <a:effectLst/>
                <a:latin typeface="Arial" panose="020B0604020202020204" pitchFamily="34" charset="0"/>
                <a:cs typeface="Arial" panose="020B0604020202020204" pitchFamily="34" charset="0"/>
              </a:rPr>
              <a:t>увеличение живота.</a:t>
            </a:r>
          </a:p>
          <a:p>
            <a:endParaRPr lang="ru-RU" dirty="0"/>
          </a:p>
        </p:txBody>
      </p:sp>
    </p:spTree>
    <p:extLst>
      <p:ext uri="{BB962C8B-B14F-4D97-AF65-F5344CB8AC3E}">
        <p14:creationId xmlns:p14="http://schemas.microsoft.com/office/powerpoint/2010/main" val="3215506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ACD7D98-2953-4DDE-B61C-E59F1C2CE37C}"/>
              </a:ext>
            </a:extLst>
          </p:cNvPr>
          <p:cNvSpPr>
            <a:spLocks noGrp="1"/>
          </p:cNvSpPr>
          <p:nvPr>
            <p:ph idx="1"/>
          </p:nvPr>
        </p:nvSpPr>
        <p:spPr>
          <a:xfrm>
            <a:off x="154745" y="168812"/>
            <a:ext cx="8834510" cy="6569613"/>
          </a:xfrm>
        </p:spPr>
        <p:txBody>
          <a:bodyPr>
            <a:normAutofit lnSpcReduction="10000"/>
          </a:bodyPr>
          <a:lstStyle/>
          <a:p>
            <a:pPr marL="0" indent="0" algn="ctr">
              <a:buNone/>
            </a:pPr>
            <a:r>
              <a:rPr lang="ru-RU" sz="3500" b="1" dirty="0">
                <a:solidFill>
                  <a:srgbClr val="FF0000"/>
                </a:solidFill>
                <a:latin typeface="Arial" panose="020B0604020202020204" pitchFamily="34" charset="0"/>
                <a:cs typeface="Arial" panose="020B0604020202020204" pitchFamily="34" charset="0"/>
              </a:rPr>
              <a:t>Дополнительные методы диагностики</a:t>
            </a:r>
          </a:p>
          <a:p>
            <a:pPr marL="0" indent="0" algn="just">
              <a:buNone/>
            </a:pPr>
            <a:r>
              <a:rPr lang="ru-RU" dirty="0">
                <a:latin typeface="Arial" panose="020B0604020202020204" pitchFamily="34" charset="0"/>
                <a:cs typeface="Arial" panose="020B0604020202020204" pitchFamily="34" charset="0"/>
              </a:rPr>
              <a:t>⦁ Рентгенография. Рентгеновская ангиография: при внутривенном контрастировании проводят рентгенограмму в боковой проекции. На рентгенограмме резкая остановка контраста в проекции брюшной аорты служит подтверждением наличия тромба. Следует отметить, что при подозрении на ТЭК проведение ангиографии оправдано при поражении обеих тазовых конечностей. При поражении одной конечности снимок следует выполнять в прямой проекции. </a:t>
            </a:r>
          </a:p>
          <a:p>
            <a:pPr marL="0" indent="0" algn="just">
              <a:buNone/>
            </a:pPr>
            <a:r>
              <a:rPr lang="ru-RU" dirty="0">
                <a:latin typeface="Arial" panose="020B0604020202020204" pitchFamily="34" charset="0"/>
                <a:cs typeface="Arial" panose="020B0604020202020204" pitchFamily="34" charset="0"/>
              </a:rPr>
              <a:t>⦁ КТ-ангиография – наглядный метод диагностики, который может быть использован для демонстрации расположения тромба. По КТ-ангиографии оценивают дефект заполнения артериального сосуда контрастным веществом.</a:t>
            </a:r>
          </a:p>
        </p:txBody>
      </p:sp>
    </p:spTree>
    <p:extLst>
      <p:ext uri="{BB962C8B-B14F-4D97-AF65-F5344CB8AC3E}">
        <p14:creationId xmlns:p14="http://schemas.microsoft.com/office/powerpoint/2010/main" val="35598746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8058F3-28CA-4920-A00C-CE087EAB46C7}"/>
              </a:ext>
            </a:extLst>
          </p:cNvPr>
          <p:cNvSpPr>
            <a:spLocks noGrp="1"/>
          </p:cNvSpPr>
          <p:nvPr>
            <p:ph type="title"/>
          </p:nvPr>
        </p:nvSpPr>
        <p:spPr/>
        <p:txBody>
          <a:bodyPr/>
          <a:lstStyle/>
          <a:p>
            <a:endParaRPr lang="ru-RU" dirty="0"/>
          </a:p>
        </p:txBody>
      </p:sp>
      <p:sp>
        <p:nvSpPr>
          <p:cNvPr id="3" name="Объект 2">
            <a:extLst>
              <a:ext uri="{FF2B5EF4-FFF2-40B4-BE49-F238E27FC236}">
                <a16:creationId xmlns:a16="http://schemas.microsoft.com/office/drawing/2014/main" id="{40D00359-0C05-4A87-8F86-7CDB69DE496A}"/>
              </a:ext>
            </a:extLst>
          </p:cNvPr>
          <p:cNvSpPr>
            <a:spLocks noGrp="1"/>
          </p:cNvSpPr>
          <p:nvPr>
            <p:ph idx="1"/>
          </p:nvPr>
        </p:nvSpPr>
        <p:spPr/>
        <p:txBody>
          <a:bodyPr/>
          <a:lstStyle/>
          <a:p>
            <a:endParaRPr lang="ru-RU"/>
          </a:p>
        </p:txBody>
      </p:sp>
      <p:pic>
        <p:nvPicPr>
          <p:cNvPr id="7170" name="Picture 2">
            <a:extLst>
              <a:ext uri="{FF2B5EF4-FFF2-40B4-BE49-F238E27FC236}">
                <a16:creationId xmlns:a16="http://schemas.microsoft.com/office/drawing/2014/main" id="{F21398C3-61CC-47A9-8FDF-8DD4D1A8C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282" y="932950"/>
            <a:ext cx="8903435" cy="4992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87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953950-3B4C-4837-9AA8-1C7368B0FA19}"/>
              </a:ext>
            </a:extLst>
          </p:cNvPr>
          <p:cNvSpPr>
            <a:spLocks noGrp="1"/>
          </p:cNvSpPr>
          <p:nvPr>
            <p:ph idx="1"/>
          </p:nvPr>
        </p:nvSpPr>
        <p:spPr>
          <a:xfrm>
            <a:off x="168812" y="225083"/>
            <a:ext cx="8707902" cy="6400800"/>
          </a:xfrm>
        </p:spPr>
        <p:txBody>
          <a:bodyPr/>
          <a:lstStyle/>
          <a:p>
            <a:pPr marL="0" indent="0" algn="ctr">
              <a:buNone/>
            </a:pPr>
            <a:r>
              <a:rPr lang="ru-RU" sz="3600" b="1" dirty="0">
                <a:solidFill>
                  <a:srgbClr val="FF0000"/>
                </a:solidFill>
                <a:latin typeface="Arial" panose="020B0604020202020204" pitchFamily="34" charset="0"/>
                <a:cs typeface="Arial" panose="020B0604020202020204" pitchFamily="34" charset="0"/>
              </a:rPr>
              <a:t>Лечение тромбоэмболии артерии</a:t>
            </a:r>
          </a:p>
          <a:p>
            <a:pPr algn="just"/>
            <a:r>
              <a:rPr lang="ru-RU" dirty="0">
                <a:latin typeface="Arial" panose="020B0604020202020204" pitchFamily="34" charset="0"/>
                <a:cs typeface="Arial" panose="020B0604020202020204" pitchFamily="34" charset="0"/>
              </a:rPr>
              <a:t>Хирургическое лечение (</a:t>
            </a:r>
            <a:r>
              <a:rPr lang="ru-RU" dirty="0" err="1">
                <a:latin typeface="Arial" panose="020B0604020202020204" pitchFamily="34" charset="0"/>
                <a:cs typeface="Arial" panose="020B0604020202020204" pitchFamily="34" charset="0"/>
              </a:rPr>
              <a:t>эмболэктомия</a:t>
            </a:r>
            <a:r>
              <a:rPr lang="ru-RU" dirty="0">
                <a:latin typeface="Arial" panose="020B0604020202020204" pitchFamily="34" charset="0"/>
                <a:cs typeface="Arial" panose="020B0604020202020204" pitchFamily="34" charset="0"/>
              </a:rPr>
              <a:t>, проводимая с помощью баллонного катетера, или хирургическая операция) применяется редко, т.к. кошки находятся в группе повышенного риска и часто умирают во время операции, или у них затем повторно образуется тромб.</a:t>
            </a:r>
          </a:p>
          <a:p>
            <a:pPr algn="just"/>
            <a:r>
              <a:rPr lang="ru-RU" dirty="0">
                <a:latin typeface="Arial" panose="020B0604020202020204" pitchFamily="34" charset="0"/>
                <a:cs typeface="Arial" panose="020B0604020202020204" pitchFamily="34" charset="0"/>
              </a:rPr>
              <a:t>Терапевтическое лечение. </a:t>
            </a:r>
          </a:p>
        </p:txBody>
      </p:sp>
    </p:spTree>
    <p:extLst>
      <p:ext uri="{BB962C8B-B14F-4D97-AF65-F5344CB8AC3E}">
        <p14:creationId xmlns:p14="http://schemas.microsoft.com/office/powerpoint/2010/main" val="411385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0A9BE04-0733-4AD7-A6F7-0827BEF79EFF}"/>
              </a:ext>
            </a:extLst>
          </p:cNvPr>
          <p:cNvSpPr>
            <a:spLocks noGrp="1"/>
          </p:cNvSpPr>
          <p:nvPr>
            <p:ph idx="1"/>
          </p:nvPr>
        </p:nvSpPr>
        <p:spPr>
          <a:xfrm>
            <a:off x="211015" y="182880"/>
            <a:ext cx="8778240" cy="6555545"/>
          </a:xfrm>
        </p:spPr>
        <p:txBody>
          <a:bodyPr>
            <a:normAutofit fontScale="77500" lnSpcReduction="20000"/>
          </a:bodyPr>
          <a:lstStyle/>
          <a:p>
            <a:pPr marL="0" indent="0" algn="just">
              <a:buNone/>
            </a:pPr>
            <a:r>
              <a:rPr lang="ru-RU" b="0" i="0" dirty="0">
                <a:effectLst/>
                <a:latin typeface="Arial" panose="020B0604020202020204" pitchFamily="34" charset="0"/>
                <a:cs typeface="Arial" panose="020B0604020202020204" pitchFamily="34" charset="0"/>
              </a:rPr>
              <a:t>Терапевтическое лечение тромбоэмболии направлено на обеспечение притока крови к сердцу, предотвращение дальнейших ишемических повреждений еще живых клеток организма. Инфузионная терапия - на удержание жидкой части крови в сосудистом русле. Улучшение гематокрита и вязкости крови улучшает ее текучесть, что способствует ее прохождению через измененное сосудистое русло.</a:t>
            </a:r>
          </a:p>
          <a:p>
            <a:pPr marL="0" indent="0" algn="just">
              <a:buNone/>
            </a:pPr>
            <a:r>
              <a:rPr lang="ru-RU" b="0" i="0" dirty="0" err="1">
                <a:effectLst/>
                <a:latin typeface="Arial" panose="020B0604020202020204" pitchFamily="34" charset="0"/>
                <a:cs typeface="Arial" panose="020B0604020202020204" pitchFamily="34" charset="0"/>
              </a:rPr>
              <a:t>Тромболитическая</a:t>
            </a:r>
            <a:r>
              <a:rPr lang="ru-RU" b="0" i="0" dirty="0">
                <a:effectLst/>
                <a:latin typeface="Arial" panose="020B0604020202020204" pitchFamily="34" charset="0"/>
                <a:cs typeface="Arial" panose="020B0604020202020204" pitchFamily="34" charset="0"/>
              </a:rPr>
              <a:t> терапия необходима для восстановления кровотока через закупоренные сосуды и уменьшения давления в них. Такая терапия проводится в течение 24-72 часов, после ее окончания проводится </a:t>
            </a:r>
            <a:r>
              <a:rPr lang="ru-RU" b="0" i="0" dirty="0" err="1">
                <a:effectLst/>
                <a:latin typeface="Arial" panose="020B0604020202020204" pitchFamily="34" charset="0"/>
                <a:cs typeface="Arial" panose="020B0604020202020204" pitchFamily="34" charset="0"/>
              </a:rPr>
              <a:t>гепаринотерапия</a:t>
            </a:r>
            <a:r>
              <a:rPr lang="ru-RU" b="0" i="0" dirty="0">
                <a:effectLst/>
                <a:latin typeface="Arial" panose="020B0604020202020204" pitchFamily="34" charset="0"/>
                <a:cs typeface="Arial" panose="020B0604020202020204" pitchFamily="34" charset="0"/>
              </a:rPr>
              <a:t> в течение 7 дней.</a:t>
            </a:r>
          </a:p>
          <a:p>
            <a:pPr marL="0" indent="0" algn="just">
              <a:buNone/>
            </a:pPr>
            <a:r>
              <a:rPr lang="ru-RU" b="0" i="0" dirty="0">
                <a:effectLst/>
                <a:latin typeface="Arial" panose="020B0604020202020204" pitchFamily="34" charset="0"/>
                <a:cs typeface="Arial" panose="020B0604020202020204" pitchFamily="34" charset="0"/>
              </a:rPr>
              <a:t>Наряду с инфузионной и </a:t>
            </a:r>
            <a:r>
              <a:rPr lang="ru-RU" b="0" i="0" dirty="0" err="1">
                <a:effectLst/>
                <a:latin typeface="Arial" panose="020B0604020202020204" pitchFamily="34" charset="0"/>
                <a:cs typeface="Arial" panose="020B0604020202020204" pitchFamily="34" charset="0"/>
              </a:rPr>
              <a:t>тромболитической</a:t>
            </a:r>
            <a:r>
              <a:rPr lang="ru-RU" b="0" i="0" dirty="0">
                <a:effectLst/>
                <a:latin typeface="Arial" panose="020B0604020202020204" pitchFamily="34" charset="0"/>
                <a:cs typeface="Arial" panose="020B0604020202020204" pitchFamily="34" charset="0"/>
              </a:rPr>
              <a:t> терапией, применяют препараты из группы антиоксидантов и </a:t>
            </a:r>
            <a:r>
              <a:rPr lang="ru-RU" b="0" i="0" dirty="0" err="1">
                <a:effectLst/>
                <a:latin typeface="Arial" panose="020B0604020202020204" pitchFamily="34" charset="0"/>
                <a:cs typeface="Arial" panose="020B0604020202020204" pitchFamily="34" charset="0"/>
              </a:rPr>
              <a:t>антигипоксантов</a:t>
            </a:r>
            <a:r>
              <a:rPr lang="ru-RU" b="0" i="0" dirty="0">
                <a:effectLst/>
                <a:latin typeface="Arial" panose="020B0604020202020204" pitchFamily="34" charset="0"/>
                <a:cs typeface="Arial" panose="020B0604020202020204" pitchFamily="34" charset="0"/>
              </a:rPr>
              <a:t>, а также препараты, улучшающие периферическое кровообращение (пентоксифиллин), проводится противошоковая терапия.</a:t>
            </a:r>
          </a:p>
          <a:p>
            <a:pPr marL="0" indent="0" algn="just">
              <a:buNone/>
            </a:pPr>
            <a:r>
              <a:rPr lang="ru-RU" b="0" i="0" dirty="0">
                <a:effectLst/>
                <a:latin typeface="Arial" panose="020B0604020202020204" pitchFamily="34" charset="0"/>
                <a:cs typeface="Arial" panose="020B0604020202020204" pitchFamily="34" charset="0"/>
              </a:rPr>
              <a:t>Лечение тромбоэмболии хирургическим путем заключается в удалении тромба. Это возможно, когда тромб локализован в области бифуркации аорты (ее деление на общие подвздошные артерии, находится обычно на уровне IV—V поясничного позвонка). Техника операции заключается во вскрытии аорты, после чего током крови тромб вымывается из сосуда, далее аорта зашивается.</a:t>
            </a:r>
          </a:p>
          <a:p>
            <a:endParaRPr lang="ru-RU" dirty="0"/>
          </a:p>
        </p:txBody>
      </p:sp>
    </p:spTree>
    <p:extLst>
      <p:ext uri="{BB962C8B-B14F-4D97-AF65-F5344CB8AC3E}">
        <p14:creationId xmlns:p14="http://schemas.microsoft.com/office/powerpoint/2010/main" val="1687091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BB466A-8C41-4A08-9787-69677459D09C}"/>
              </a:ext>
            </a:extLst>
          </p:cNvPr>
          <p:cNvSpPr>
            <a:spLocks noGrp="1"/>
          </p:cNvSpPr>
          <p:nvPr>
            <p:ph type="title"/>
          </p:nvPr>
        </p:nvSpPr>
        <p:spPr>
          <a:xfrm>
            <a:off x="628650" y="202418"/>
            <a:ext cx="7886700" cy="957237"/>
          </a:xfrm>
        </p:spPr>
        <p:txBody>
          <a:bodyPr/>
          <a:lstStyle/>
          <a:p>
            <a:pPr algn="ctr"/>
            <a:r>
              <a:rPr lang="ru-RU" b="1" u="sng" dirty="0" err="1">
                <a:solidFill>
                  <a:srgbClr val="FF0000"/>
                </a:solidFill>
                <a:latin typeface="Arial" panose="020B0604020202020204" pitchFamily="34" charset="0"/>
                <a:cs typeface="Arial" panose="020B0604020202020204" pitchFamily="34" charset="0"/>
              </a:rPr>
              <a:t>Дирофиляриоз</a:t>
            </a:r>
            <a:r>
              <a:rPr lang="ru-RU" b="1" u="sng" dirty="0">
                <a:solidFill>
                  <a:srgbClr val="FF0000"/>
                </a:solidFill>
                <a:latin typeface="Arial" panose="020B0604020202020204" pitchFamily="34" charset="0"/>
                <a:cs typeface="Arial" panose="020B0604020202020204" pitchFamily="34" charset="0"/>
              </a:rPr>
              <a:t> сердца</a:t>
            </a:r>
          </a:p>
        </p:txBody>
      </p:sp>
      <p:sp>
        <p:nvSpPr>
          <p:cNvPr id="3" name="Объект 2">
            <a:extLst>
              <a:ext uri="{FF2B5EF4-FFF2-40B4-BE49-F238E27FC236}">
                <a16:creationId xmlns:a16="http://schemas.microsoft.com/office/drawing/2014/main" id="{57A0B919-D4D5-456F-8F0D-E29DE55C63B8}"/>
              </a:ext>
            </a:extLst>
          </p:cNvPr>
          <p:cNvSpPr>
            <a:spLocks noGrp="1"/>
          </p:cNvSpPr>
          <p:nvPr>
            <p:ph idx="1"/>
          </p:nvPr>
        </p:nvSpPr>
        <p:spPr/>
        <p:txBody>
          <a:bodyPr/>
          <a:lstStyle/>
          <a:p>
            <a:endParaRPr lang="ru-RU"/>
          </a:p>
        </p:txBody>
      </p:sp>
      <p:pic>
        <p:nvPicPr>
          <p:cNvPr id="8194" name="Picture 2" descr="Дирофиляриоз у собак: симптомы, лечение, профилактика">
            <a:extLst>
              <a:ext uri="{FF2B5EF4-FFF2-40B4-BE49-F238E27FC236}">
                <a16:creationId xmlns:a16="http://schemas.microsoft.com/office/drawing/2014/main" id="{A9A6101C-8AD2-4636-995C-7BE8AEF9AC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486" y="1159655"/>
            <a:ext cx="6293027" cy="5579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3605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D395171-220D-4FD1-8E94-312C2AC611B8}"/>
              </a:ext>
            </a:extLst>
          </p:cNvPr>
          <p:cNvSpPr>
            <a:spLocks noGrp="1"/>
          </p:cNvSpPr>
          <p:nvPr>
            <p:ph idx="1"/>
          </p:nvPr>
        </p:nvSpPr>
        <p:spPr>
          <a:xfrm>
            <a:off x="126609" y="168812"/>
            <a:ext cx="8848579" cy="6499274"/>
          </a:xfrm>
        </p:spPr>
        <p:txBody>
          <a:bodyPr>
            <a:normAutofit fontScale="92500" lnSpcReduction="10000"/>
          </a:bodyPr>
          <a:lstStyle/>
          <a:p>
            <a:pPr marL="0" indent="0" algn="just">
              <a:buNone/>
            </a:pPr>
            <a:r>
              <a:rPr lang="ru-RU" dirty="0" err="1">
                <a:solidFill>
                  <a:srgbClr val="FF0000"/>
                </a:solidFill>
                <a:latin typeface="Arial" panose="020B0604020202020204" pitchFamily="34" charset="0"/>
                <a:cs typeface="Arial" panose="020B0604020202020204" pitchFamily="34" charset="0"/>
              </a:rPr>
              <a:t>Дирофиляриоз</a:t>
            </a:r>
            <a:r>
              <a:rPr lang="ru-RU" dirty="0">
                <a:latin typeface="Arial" panose="020B0604020202020204" pitchFamily="34" charset="0"/>
                <a:cs typeface="Arial" panose="020B0604020202020204" pitchFamily="34" charset="0"/>
              </a:rPr>
              <a:t> – глистное заболевание, вызываемое нематодами рода </a:t>
            </a:r>
            <a:r>
              <a:rPr lang="ru-RU" dirty="0" err="1">
                <a:latin typeface="Arial" panose="020B0604020202020204" pitchFamily="34" charset="0"/>
                <a:cs typeface="Arial" panose="020B0604020202020204" pitchFamily="34" charset="0"/>
              </a:rPr>
              <a:t>Dirofilaria</a:t>
            </a:r>
            <a:r>
              <a:rPr lang="ru-RU" dirty="0">
                <a:latin typeface="Arial" panose="020B0604020202020204" pitchFamily="34" charset="0"/>
                <a:cs typeface="Arial" panose="020B0604020202020204" pitchFamily="34" charset="0"/>
              </a:rPr>
              <a:t>. Промежуточным хозяином являются комары, в которых развиваются личиночные стадии. С укусом комара происходит заражение собаки и дальнейшее развитие личинок до половозрелых форм. Инкубационный период длится до 2 лет. У собак могут обнаруживаться от 1 до 200-250 гельминтов.</a:t>
            </a:r>
          </a:p>
          <a:p>
            <a:pPr algn="just"/>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Помимо собак данный гельминтоз может диагностироваться также у волков, домашних и диких кошек, хорьков, ондатр и т.д. Заражению подвержены и люди. Однако, заражение от собственной собаки или кошки для человека крайне редки.</a:t>
            </a:r>
          </a:p>
          <a:p>
            <a:pPr algn="just"/>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В основном на территории России регистрируют две разновидности </a:t>
            </a:r>
            <a:r>
              <a:rPr lang="ru-RU" dirty="0" err="1">
                <a:latin typeface="Arial" panose="020B0604020202020204" pitchFamily="34" charset="0"/>
                <a:cs typeface="Arial" panose="020B0604020202020204" pitchFamily="34" charset="0"/>
              </a:rPr>
              <a:t>дирофилярий</a:t>
            </a:r>
            <a:r>
              <a:rPr lang="ru-RU" dirty="0">
                <a:latin typeface="Arial" panose="020B0604020202020204" pitchFamily="34" charset="0"/>
                <a:cs typeface="Arial" panose="020B0604020202020204" pitchFamily="34" charset="0"/>
              </a:rPr>
              <a:t>: сердечная (</a:t>
            </a:r>
            <a:r>
              <a:rPr lang="ru-RU" dirty="0" err="1">
                <a:latin typeface="Arial" panose="020B0604020202020204" pitchFamily="34" charset="0"/>
                <a:cs typeface="Arial" panose="020B0604020202020204" pitchFamily="34" charset="0"/>
              </a:rPr>
              <a:t>D.Immitis</a:t>
            </a:r>
            <a:r>
              <a:rPr lang="ru-RU" dirty="0">
                <a:latin typeface="Arial" panose="020B0604020202020204" pitchFamily="34" charset="0"/>
                <a:cs typeface="Arial" panose="020B0604020202020204" pitchFamily="34" charset="0"/>
              </a:rPr>
              <a:t>) и кожная (</a:t>
            </a:r>
            <a:r>
              <a:rPr lang="ru-RU" dirty="0" err="1">
                <a:latin typeface="Arial" panose="020B0604020202020204" pitchFamily="34" charset="0"/>
                <a:cs typeface="Arial" panose="020B0604020202020204" pitchFamily="34" charset="0"/>
              </a:rPr>
              <a:t>D.Repens</a:t>
            </a:r>
            <a:r>
              <a:rPr lang="ru-RU" dirty="0">
                <a:latin typeface="Arial" panose="020B0604020202020204" pitchFamily="34" charset="0"/>
                <a:cs typeface="Arial" panose="020B0604020202020204" pitchFamily="34" charset="0"/>
              </a:rPr>
              <a:t>) формы.</a:t>
            </a:r>
          </a:p>
        </p:txBody>
      </p:sp>
    </p:spTree>
    <p:extLst>
      <p:ext uri="{BB962C8B-B14F-4D97-AF65-F5344CB8AC3E}">
        <p14:creationId xmlns:p14="http://schemas.microsoft.com/office/powerpoint/2010/main" val="1309928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1A7F50D-EB5B-48EA-B140-846D2D8D61B4}"/>
              </a:ext>
            </a:extLst>
          </p:cNvPr>
          <p:cNvSpPr>
            <a:spLocks noGrp="1"/>
          </p:cNvSpPr>
          <p:nvPr>
            <p:ph idx="1"/>
          </p:nvPr>
        </p:nvSpPr>
        <p:spPr>
          <a:xfrm>
            <a:off x="154745" y="182880"/>
            <a:ext cx="8778240" cy="6457071"/>
          </a:xfrm>
        </p:spPr>
        <p:txBody>
          <a:bodyPr>
            <a:normAutofit/>
          </a:bodyPr>
          <a:lstStyle/>
          <a:p>
            <a:pPr marL="0" indent="0" algn="ctr">
              <a:buNone/>
            </a:pPr>
            <a:r>
              <a:rPr lang="ru-RU" sz="3600" b="1" dirty="0">
                <a:solidFill>
                  <a:srgbClr val="FF0000"/>
                </a:solidFill>
                <a:latin typeface="Arial" panose="020B0604020202020204" pitchFamily="34" charset="0"/>
                <a:cs typeface="Arial" panose="020B0604020202020204" pitchFamily="34" charset="0"/>
              </a:rPr>
              <a:t>Признаки заболевания </a:t>
            </a:r>
            <a:r>
              <a:rPr lang="ru-RU" sz="3600" b="1" dirty="0" err="1">
                <a:solidFill>
                  <a:srgbClr val="FF0000"/>
                </a:solidFill>
                <a:latin typeface="Arial" panose="020B0604020202020204" pitchFamily="34" charset="0"/>
                <a:cs typeface="Arial" panose="020B0604020202020204" pitchFamily="34" charset="0"/>
              </a:rPr>
              <a:t>дирофиляриозом</a:t>
            </a:r>
            <a:endParaRPr lang="ru-RU" sz="3600" b="1" dirty="0">
              <a:solidFill>
                <a:srgbClr val="FF0000"/>
              </a:solidFill>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Клинических признаков заболевания </a:t>
            </a:r>
            <a:r>
              <a:rPr lang="ru-RU" dirty="0" err="1">
                <a:latin typeface="Arial" panose="020B0604020202020204" pitchFamily="34" charset="0"/>
                <a:cs typeface="Arial" panose="020B0604020202020204" pitchFamily="34" charset="0"/>
              </a:rPr>
              <a:t>дирофиляриоза</a:t>
            </a:r>
            <a:r>
              <a:rPr lang="ru-RU" dirty="0">
                <a:latin typeface="Arial" panose="020B0604020202020204" pitchFamily="34" charset="0"/>
                <a:cs typeface="Arial" panose="020B0604020202020204" pitchFamily="34" charset="0"/>
              </a:rPr>
              <a:t> может не быть.</a:t>
            </a:r>
          </a:p>
          <a:p>
            <a:pPr algn="just"/>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Сердечная форма приводит к одышке, кашлю, быстрой утомляемости на фоне развития сердечной недостаточности. При тяжелой инвазии правого предсердия и легочной артерии возникает «синдром полой вены». Гельминты, в данном случае, выполняют роль тромбов и задерживают прохождение крови по сосудам. Из-за невозможности вернуться крови в достаточном количестве по венам в правые отделы, возникают отеки и выпот.</a:t>
            </a:r>
          </a:p>
        </p:txBody>
      </p:sp>
    </p:spTree>
    <p:extLst>
      <p:ext uri="{BB962C8B-B14F-4D97-AF65-F5344CB8AC3E}">
        <p14:creationId xmlns:p14="http://schemas.microsoft.com/office/powerpoint/2010/main" val="12138453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A67F80-CDDD-4217-A51A-1DEA50B85121}"/>
              </a:ext>
            </a:extLst>
          </p:cNvPr>
          <p:cNvSpPr>
            <a:spLocks noGrp="1"/>
          </p:cNvSpPr>
          <p:nvPr>
            <p:ph idx="1"/>
          </p:nvPr>
        </p:nvSpPr>
        <p:spPr>
          <a:xfrm>
            <a:off x="168811" y="154744"/>
            <a:ext cx="8820443" cy="6499273"/>
          </a:xfrm>
        </p:spPr>
        <p:txBody>
          <a:bodyPr>
            <a:normAutofit/>
          </a:bodyPr>
          <a:lstStyle/>
          <a:p>
            <a:pPr marL="0" indent="0" algn="ctr">
              <a:buNone/>
            </a:pPr>
            <a:r>
              <a:rPr lang="ru-RU" sz="3600" b="1" dirty="0">
                <a:solidFill>
                  <a:srgbClr val="FF0000"/>
                </a:solidFill>
                <a:latin typeface="Arial" panose="020B0604020202020204" pitchFamily="34" charset="0"/>
                <a:cs typeface="Arial" panose="020B0604020202020204" pitchFamily="34" charset="0"/>
              </a:rPr>
              <a:t>Диагностика </a:t>
            </a:r>
            <a:r>
              <a:rPr lang="ru-RU" sz="3600" b="1" dirty="0" err="1">
                <a:solidFill>
                  <a:srgbClr val="FF0000"/>
                </a:solidFill>
                <a:latin typeface="Arial" panose="020B0604020202020204" pitchFamily="34" charset="0"/>
                <a:cs typeface="Arial" panose="020B0604020202020204" pitchFamily="34" charset="0"/>
              </a:rPr>
              <a:t>дирофиляриоза</a:t>
            </a:r>
            <a:endParaRPr lang="ru-RU" sz="3600" b="1" dirty="0">
              <a:solidFill>
                <a:srgbClr val="FF0000"/>
              </a:solidFill>
              <a:latin typeface="Arial" panose="020B0604020202020204" pitchFamily="34" charset="0"/>
              <a:cs typeface="Arial" panose="020B0604020202020204" pitchFamily="34" charset="0"/>
            </a:endParaRPr>
          </a:p>
          <a:p>
            <a:pPr marL="0" indent="0">
              <a:buNone/>
            </a:pPr>
            <a:r>
              <a:rPr lang="ru-RU" dirty="0">
                <a:latin typeface="Arial" panose="020B0604020202020204" pitchFamily="34" charset="0"/>
                <a:cs typeface="Arial" panose="020B0604020202020204" pitchFamily="34" charset="0"/>
              </a:rPr>
              <a:t>Диагностика </a:t>
            </a:r>
            <a:r>
              <a:rPr lang="ru-RU" dirty="0" err="1">
                <a:latin typeface="Arial" panose="020B0604020202020204" pitchFamily="34" charset="0"/>
                <a:cs typeface="Arial" panose="020B0604020202020204" pitchFamily="34" charset="0"/>
              </a:rPr>
              <a:t>дирофиляриоза</a:t>
            </a:r>
            <a:r>
              <a:rPr lang="ru-RU" dirty="0">
                <a:latin typeface="Arial" panose="020B0604020202020204" pitchFamily="34" charset="0"/>
                <a:cs typeface="Arial" panose="020B0604020202020204" pitchFamily="34" charset="0"/>
              </a:rPr>
              <a:t> комплексная, используется несколько методов:</a:t>
            </a:r>
          </a:p>
          <a:p>
            <a:endParaRPr lang="ru-RU" dirty="0">
              <a:latin typeface="Arial" panose="020B0604020202020204" pitchFamily="34" charset="0"/>
              <a:cs typeface="Arial" panose="020B0604020202020204" pitchFamily="34" charset="0"/>
            </a:endParaRPr>
          </a:p>
          <a:p>
            <a:r>
              <a:rPr lang="ru-RU" dirty="0">
                <a:latin typeface="Arial" panose="020B0604020202020204" pitchFamily="34" charset="0"/>
                <a:cs typeface="Arial" panose="020B0604020202020204" pitchFamily="34" charset="0"/>
              </a:rPr>
              <a:t>исследование периферической крови;</a:t>
            </a:r>
          </a:p>
          <a:p>
            <a:r>
              <a:rPr lang="ru-RU" dirty="0">
                <a:latin typeface="Arial" panose="020B0604020202020204" pitchFamily="34" charset="0"/>
                <a:cs typeface="Arial" panose="020B0604020202020204" pitchFamily="34" charset="0"/>
              </a:rPr>
              <a:t>антигенный метод (RIM);</a:t>
            </a:r>
          </a:p>
          <a:p>
            <a:r>
              <a:rPr lang="ru-RU" dirty="0">
                <a:latin typeface="Arial" panose="020B0604020202020204" pitchFamily="34" charset="0"/>
                <a:cs typeface="Arial" panose="020B0604020202020204" pitchFamily="34" charset="0"/>
              </a:rPr>
              <a:t>иммуноферментный метод (ИФА);</a:t>
            </a:r>
          </a:p>
          <a:p>
            <a:r>
              <a:rPr lang="ru-RU" dirty="0">
                <a:latin typeface="Arial" panose="020B0604020202020204" pitchFamily="34" charset="0"/>
                <a:cs typeface="Arial" panose="020B0604020202020204" pitchFamily="34" charset="0"/>
              </a:rPr>
              <a:t>полимеразная цепная реакция (ПЦР);</a:t>
            </a:r>
          </a:p>
          <a:p>
            <a:r>
              <a:rPr lang="ru-RU" dirty="0">
                <a:latin typeface="Arial" panose="020B0604020202020204" pitchFamily="34" charset="0"/>
                <a:cs typeface="Arial" panose="020B0604020202020204" pitchFamily="34" charset="0"/>
              </a:rPr>
              <a:t>рентген;</a:t>
            </a:r>
          </a:p>
          <a:p>
            <a:r>
              <a:rPr lang="ru-RU" dirty="0">
                <a:latin typeface="Arial" panose="020B0604020202020204" pitchFamily="34" charset="0"/>
                <a:cs typeface="Arial" panose="020B0604020202020204" pitchFamily="34" charset="0"/>
              </a:rPr>
              <a:t>УЗИ сердца (ЭХО КГ).</a:t>
            </a:r>
          </a:p>
        </p:txBody>
      </p:sp>
    </p:spTree>
    <p:extLst>
      <p:ext uri="{BB962C8B-B14F-4D97-AF65-F5344CB8AC3E}">
        <p14:creationId xmlns:p14="http://schemas.microsoft.com/office/powerpoint/2010/main" val="1523770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98BB798-4ACF-4B3E-A925-D8C3509FC554}"/>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E5EC7CB0-AE98-4C6D-A8E5-03CD71F8FFBD}"/>
              </a:ext>
            </a:extLst>
          </p:cNvPr>
          <p:cNvSpPr>
            <a:spLocks noGrp="1"/>
          </p:cNvSpPr>
          <p:nvPr>
            <p:ph idx="1"/>
          </p:nvPr>
        </p:nvSpPr>
        <p:spPr/>
        <p:txBody>
          <a:bodyPr/>
          <a:lstStyle/>
          <a:p>
            <a:endParaRPr lang="ru-RU"/>
          </a:p>
        </p:txBody>
      </p:sp>
      <p:pic>
        <p:nvPicPr>
          <p:cNvPr id="9218" name="Picture 2">
            <a:extLst>
              <a:ext uri="{FF2B5EF4-FFF2-40B4-BE49-F238E27FC236}">
                <a16:creationId xmlns:a16="http://schemas.microsoft.com/office/drawing/2014/main" id="{3E5FCC94-FB6C-4B31-B675-ABD97D23D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981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2B201E2-1DA4-4139-90C1-DC45D239F416}"/>
              </a:ext>
            </a:extLst>
          </p:cNvPr>
          <p:cNvSpPr>
            <a:spLocks noGrp="1"/>
          </p:cNvSpPr>
          <p:nvPr>
            <p:ph idx="1"/>
          </p:nvPr>
        </p:nvSpPr>
        <p:spPr>
          <a:xfrm>
            <a:off x="112541" y="140677"/>
            <a:ext cx="8904849" cy="6583680"/>
          </a:xfrm>
        </p:spPr>
        <p:txBody>
          <a:bodyPr>
            <a:normAutofit fontScale="92500" lnSpcReduction="10000"/>
          </a:bodyPr>
          <a:lstStyle/>
          <a:p>
            <a:pPr marL="0" indent="0" algn="ctr">
              <a:buNone/>
            </a:pPr>
            <a:r>
              <a:rPr lang="ru-RU" sz="3900" b="1" dirty="0">
                <a:solidFill>
                  <a:srgbClr val="FF0000"/>
                </a:solidFill>
                <a:latin typeface="Arial" panose="020B0604020202020204" pitchFamily="34" charset="0"/>
                <a:cs typeface="Arial" panose="020B0604020202020204" pitchFamily="34" charset="0"/>
              </a:rPr>
              <a:t>Лечение</a:t>
            </a:r>
          </a:p>
          <a:p>
            <a:pPr marL="0" indent="0" algn="just">
              <a:buNone/>
            </a:pPr>
            <a:r>
              <a:rPr lang="ru-RU" dirty="0">
                <a:latin typeface="Arial" panose="020B0604020202020204" pitchFamily="34" charset="0"/>
                <a:cs typeface="Arial" panose="020B0604020202020204" pitchFamily="34" charset="0"/>
              </a:rPr>
              <a:t> Зависит от вида </a:t>
            </a:r>
            <a:r>
              <a:rPr lang="ru-RU" dirty="0" err="1">
                <a:latin typeface="Arial" panose="020B0604020202020204" pitchFamily="34" charset="0"/>
                <a:cs typeface="Arial" panose="020B0604020202020204" pitchFamily="34" charset="0"/>
              </a:rPr>
              <a:t>дирофилярий</a:t>
            </a:r>
            <a:r>
              <a:rPr lang="ru-RU" dirty="0">
                <a:latin typeface="Arial" panose="020B0604020202020204" pitchFamily="34" charset="0"/>
                <a:cs typeface="Arial" panose="020B0604020202020204" pitchFamily="34" charset="0"/>
              </a:rPr>
              <a:t> и формы.</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Медикаментозное  лечение заключается в использовании препаратов </a:t>
            </a:r>
            <a:r>
              <a:rPr lang="ru-RU" dirty="0" err="1">
                <a:latin typeface="Arial" panose="020B0604020202020204" pitchFamily="34" charset="0"/>
                <a:cs typeface="Arial" panose="020B0604020202020204" pitchFamily="34" charset="0"/>
              </a:rPr>
              <a:t>ивермектина</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мильбемицина</a:t>
            </a:r>
            <a:r>
              <a:rPr lang="ru-RU" dirty="0">
                <a:latin typeface="Arial" panose="020B0604020202020204" pitchFamily="34" charset="0"/>
                <a:cs typeface="Arial" panose="020B0604020202020204" pitchFamily="34" charset="0"/>
              </a:rPr>
              <a:t>, антибиотиков класса макролидов, при необходимости применяют антикоагулянты для снижения риска тромбоза сосудов погибшими особями (оценивается индивидуально для каждого животного).</a:t>
            </a:r>
          </a:p>
          <a:p>
            <a:pPr algn="just"/>
            <a:endParaRPr lang="ru-RU" dirty="0">
              <a:latin typeface="Arial" panose="020B0604020202020204" pitchFamily="34" charset="0"/>
              <a:cs typeface="Arial" panose="020B0604020202020204" pitchFamily="34" charset="0"/>
            </a:endParaRPr>
          </a:p>
          <a:p>
            <a:pPr algn="just"/>
            <a:r>
              <a:rPr lang="ru-RU" dirty="0">
                <a:latin typeface="Arial" panose="020B0604020202020204" pitchFamily="34" charset="0"/>
                <a:cs typeface="Arial" panose="020B0604020202020204" pitchFamily="34" charset="0"/>
              </a:rPr>
              <a:t>Синдром полой вены, наличие половозрелых форм в полостях сердца и легочной артерии с нарушением гемодинамики – это та ситуация, при которой требуется хирургическое лечение. Медикаментозная терапия на данных стадиях может усугубить нарушение гемодинамики и привести к гибели животного.</a:t>
            </a:r>
          </a:p>
        </p:txBody>
      </p:sp>
    </p:spTree>
    <p:extLst>
      <p:ext uri="{BB962C8B-B14F-4D97-AF65-F5344CB8AC3E}">
        <p14:creationId xmlns:p14="http://schemas.microsoft.com/office/powerpoint/2010/main" val="1018464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BDA82FC-A2F8-414E-98CA-4E2C81999C8F}"/>
              </a:ext>
            </a:extLst>
          </p:cNvPr>
          <p:cNvSpPr>
            <a:spLocks noGrp="1"/>
          </p:cNvSpPr>
          <p:nvPr>
            <p:ph idx="1"/>
          </p:nvPr>
        </p:nvSpPr>
        <p:spPr>
          <a:xfrm>
            <a:off x="168812" y="196948"/>
            <a:ext cx="8792308" cy="6471138"/>
          </a:xfrm>
        </p:spPr>
        <p:txBody>
          <a:bodyPr>
            <a:normAutofit fontScale="70000" lnSpcReduction="20000"/>
          </a:bodyPr>
          <a:lstStyle/>
          <a:p>
            <a:pPr marL="0" indent="0" algn="just">
              <a:buNone/>
            </a:pPr>
            <a:r>
              <a:rPr lang="ru-RU" b="0" i="0" dirty="0">
                <a:solidFill>
                  <a:srgbClr val="000000"/>
                </a:solidFill>
                <a:effectLst/>
                <a:latin typeface="Arial" panose="020B0604020202020204" pitchFamily="34" charset="0"/>
                <a:cs typeface="Arial" panose="020B0604020202020204" pitchFamily="34" charset="0"/>
              </a:rPr>
              <a:t>Для оценки «рабочих» качеств сердца нужно проводить комплексное кардиологическое обследование, которое включает в себя: прием врача, электрокардиографическое исследование-запись электрокардиограммы (при необходимости - с нагрузкой), рентгеновский снимок грудной клетки, ультразвуковое исследование сердца, расширенное лабораторное исследование.</a:t>
            </a:r>
          </a:p>
          <a:p>
            <a:pPr algn="just"/>
            <a:r>
              <a:rPr lang="ru-RU" b="0" i="0" dirty="0">
                <a:solidFill>
                  <a:srgbClr val="000000"/>
                </a:solidFill>
                <a:effectLst/>
                <a:latin typeface="Arial" panose="020B0604020202020204" pitchFamily="34" charset="0"/>
                <a:cs typeface="Arial" panose="020B0604020202020204" pitchFamily="34" charset="0"/>
              </a:rPr>
              <a:t>Осмотр больного животного позволяет оценить общее состояние животного на данный момент: оценить дыхание, пульс, состояние слизистых оболочек, кожи, наполнение доступных сосудов.</a:t>
            </a:r>
          </a:p>
          <a:p>
            <a:pPr algn="just"/>
            <a:r>
              <a:rPr lang="ru-RU" b="0" i="0" dirty="0">
                <a:solidFill>
                  <a:srgbClr val="000000"/>
                </a:solidFill>
                <a:effectLst/>
                <a:latin typeface="Arial" panose="020B0604020202020204" pitchFamily="34" charset="0"/>
                <a:cs typeface="Arial" panose="020B0604020202020204" pitchFamily="34" charset="0"/>
              </a:rPr>
              <a:t>Аускультация проводится с целью оценить ритм, тоны и шумы сердца. При диагностике заболеваний сердца большое значение имеют результаты предыдущих исследований, анализов, проводимые курсы лечения- препараты, дозы. </a:t>
            </a:r>
            <a:r>
              <a:rPr lang="ru-RU" b="0" i="0" dirty="0" err="1">
                <a:solidFill>
                  <a:srgbClr val="000000"/>
                </a:solidFill>
                <a:effectLst/>
                <a:latin typeface="Arial" panose="020B0604020202020204" pitchFamily="34" charset="0"/>
                <a:cs typeface="Arial" panose="020B0604020202020204" pitchFamily="34" charset="0"/>
              </a:rPr>
              <a:t>По-возможности</a:t>
            </a:r>
            <a:r>
              <a:rPr lang="ru-RU" b="0" i="0" dirty="0">
                <a:solidFill>
                  <a:srgbClr val="000000"/>
                </a:solidFill>
                <a:effectLst/>
                <a:latin typeface="Arial" panose="020B0604020202020204" pitchFamily="34" charset="0"/>
                <a:cs typeface="Arial" panose="020B0604020202020204" pitchFamily="34" charset="0"/>
              </a:rPr>
              <a:t> их нужно сохранять и предъявлять врачу.</a:t>
            </a:r>
          </a:p>
          <a:p>
            <a:pPr algn="just"/>
            <a:r>
              <a:rPr lang="ru-RU" b="0" i="0" dirty="0">
                <a:solidFill>
                  <a:srgbClr val="000000"/>
                </a:solidFill>
                <a:effectLst/>
                <a:latin typeface="Arial" panose="020B0604020202020204" pitchFamily="34" charset="0"/>
                <a:cs typeface="Arial" panose="020B0604020202020204" pitchFamily="34" charset="0"/>
              </a:rPr>
              <a:t>Электрокардиограмма является записью исследования биоэлектрической активности сердца, которую можно хранить, сравнивать с другими ЭКГ, изучая динамику болезни. Этот метод исследования незаменим в диагностике нарушений ритма и проводимости, увеличения отделов сердца, нарушений электролитного метаболизма и др.</a:t>
            </a:r>
          </a:p>
          <a:p>
            <a:pPr algn="just"/>
            <a:r>
              <a:rPr lang="ru-RU" b="0" i="0" dirty="0">
                <a:solidFill>
                  <a:srgbClr val="000000"/>
                </a:solidFill>
                <a:effectLst/>
                <a:latin typeface="Open Sans" panose="020B0606030504020204" pitchFamily="34" charset="0"/>
              </a:rPr>
              <a:t>Рентгеновский снимок позволяет оценить размеры и форму сердца, выявить нарушения в легких или грудной полости.</a:t>
            </a:r>
          </a:p>
          <a:p>
            <a:pPr algn="just"/>
            <a:r>
              <a:rPr lang="ru-RU" b="0" i="0" dirty="0">
                <a:solidFill>
                  <a:srgbClr val="000000"/>
                </a:solidFill>
                <a:effectLst/>
                <a:latin typeface="Open Sans" panose="020B0606030504020204" pitchFamily="34" charset="0"/>
              </a:rPr>
              <a:t>При </a:t>
            </a:r>
            <a:r>
              <a:rPr lang="ru-RU" b="0" i="0" u="none" strike="noStrike" dirty="0">
                <a:effectLst/>
                <a:latin typeface="Open Sans" panose="020B0606030504020204" pitchFamily="34" charset="0"/>
              </a:rPr>
              <a:t>ультразвуковом исследовании</a:t>
            </a:r>
            <a:r>
              <a:rPr lang="ru-RU" b="0" i="0" dirty="0">
                <a:effectLst/>
                <a:latin typeface="Open Sans" panose="020B0606030504020204" pitchFamily="34" charset="0"/>
              </a:rPr>
              <a:t> </a:t>
            </a:r>
            <a:r>
              <a:rPr lang="ru-RU" b="0" i="0" dirty="0">
                <a:solidFill>
                  <a:srgbClr val="000000"/>
                </a:solidFill>
                <a:effectLst/>
                <a:latin typeface="Open Sans" panose="020B0606030504020204" pitchFamily="34" charset="0"/>
              </a:rPr>
              <a:t>можно увидеть расположение, движение, состояние различных структур сердца ( клапанов, стенок полостей), т.е. оценить способность сердца сокращаться и выполнять свою функцию.</a:t>
            </a:r>
            <a:endParaRPr lang="ru-RU" b="0" i="0" dirty="0">
              <a:solidFill>
                <a:srgbClr val="000000"/>
              </a:solidFill>
              <a:effectLst/>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3559429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5A6815-4343-4383-99C3-A1D2CCF7B822}"/>
              </a:ext>
            </a:extLst>
          </p:cNvPr>
          <p:cNvSpPr>
            <a:spLocks noGrp="1"/>
          </p:cNvSpPr>
          <p:nvPr>
            <p:ph idx="1"/>
          </p:nvPr>
        </p:nvSpPr>
        <p:spPr>
          <a:xfrm>
            <a:off x="154745" y="154744"/>
            <a:ext cx="8792307" cy="6527409"/>
          </a:xfrm>
        </p:spPr>
        <p:txBody>
          <a:bodyPr>
            <a:normAutofit/>
          </a:bodyPr>
          <a:lstStyle/>
          <a:p>
            <a:pPr marL="0" indent="0" algn="just">
              <a:buNone/>
            </a:pPr>
            <a:r>
              <a:rPr lang="ru-RU" dirty="0">
                <a:solidFill>
                  <a:srgbClr val="FF0000"/>
                </a:solidFill>
                <a:latin typeface="Arial" panose="020B0604020202020204" pitchFamily="34" charset="0"/>
                <a:cs typeface="Arial" panose="020B0604020202020204" pitchFamily="34" charset="0"/>
              </a:rPr>
              <a:t>Эндоскопическое удаление</a:t>
            </a:r>
            <a:r>
              <a:rPr lang="ru-RU" dirty="0">
                <a:latin typeface="Arial" panose="020B0604020202020204" pitchFamily="34" charset="0"/>
                <a:cs typeface="Arial" panose="020B0604020202020204" pitchFamily="34" charset="0"/>
              </a:rPr>
              <a:t> </a:t>
            </a:r>
            <a:r>
              <a:rPr lang="ru-RU" dirty="0" err="1">
                <a:latin typeface="Arial" panose="020B0604020202020204" pitchFamily="34" charset="0"/>
                <a:cs typeface="Arial" panose="020B0604020202020204" pitchFamily="34" charset="0"/>
              </a:rPr>
              <a:t>дирофилярий</a:t>
            </a:r>
            <a:r>
              <a:rPr lang="ru-RU" dirty="0">
                <a:latin typeface="Arial" panose="020B0604020202020204" pitchFamily="34" charset="0"/>
                <a:cs typeface="Arial" panose="020B0604020202020204" pitchFamily="34" charset="0"/>
              </a:rPr>
              <a:t> из предсердий и легочной артерии. Удаление гельминтов из правого предсердия осуществляется посредством доступа из краниальной полой вены, куда вводятся специальные щипцы типа «Аллигатор». Открытые операции проводятся в основном у кошек.</a:t>
            </a:r>
          </a:p>
          <a:p>
            <a:pPr algn="just"/>
            <a:endParaRPr lang="ru-RU" dirty="0">
              <a:latin typeface="Arial" panose="020B0604020202020204" pitchFamily="34" charset="0"/>
              <a:cs typeface="Arial" panose="020B0604020202020204" pitchFamily="34" charset="0"/>
            </a:endParaRPr>
          </a:p>
          <a:p>
            <a:pPr marL="0" indent="0" algn="just">
              <a:buNone/>
            </a:pPr>
            <a:r>
              <a:rPr lang="ru-RU" dirty="0">
                <a:latin typeface="Arial" panose="020B0604020202020204" pitchFamily="34" charset="0"/>
                <a:cs typeface="Arial" panose="020B0604020202020204" pitchFamily="34" charset="0"/>
              </a:rPr>
              <a:t>Основную сложность представляет собой удаление гельминтов из просвета легочной артерии. В этом случае используют специальный зонд ловушку,  который под контролем ЭХО КГ вводится в просвет легочной артерии и захватывает половозрелые особи находящиеся там.</a:t>
            </a:r>
          </a:p>
        </p:txBody>
      </p:sp>
    </p:spTree>
    <p:extLst>
      <p:ext uri="{BB962C8B-B14F-4D97-AF65-F5344CB8AC3E}">
        <p14:creationId xmlns:p14="http://schemas.microsoft.com/office/powerpoint/2010/main" val="5487771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EFB2AF3-8E2D-41A7-85A5-DD2FEB67FC1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19311BAA-334A-470F-97A3-1914C9FCA649}"/>
              </a:ext>
            </a:extLst>
          </p:cNvPr>
          <p:cNvSpPr>
            <a:spLocks noGrp="1"/>
          </p:cNvSpPr>
          <p:nvPr>
            <p:ph idx="1"/>
          </p:nvPr>
        </p:nvSpPr>
        <p:spPr/>
        <p:txBody>
          <a:bodyPr/>
          <a:lstStyle/>
          <a:p>
            <a:endParaRPr lang="ru-RU"/>
          </a:p>
        </p:txBody>
      </p:sp>
      <p:pic>
        <p:nvPicPr>
          <p:cNvPr id="10242" name="Picture 2" descr="щипцы аллигатор">
            <a:extLst>
              <a:ext uri="{FF2B5EF4-FFF2-40B4-BE49-F238E27FC236}">
                <a16:creationId xmlns:a16="http://schemas.microsoft.com/office/drawing/2014/main" id="{13157BE4-7BCE-4526-BB80-B5D52E6A6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79" y="109018"/>
            <a:ext cx="5310798" cy="395654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зонд ловушка">
            <a:extLst>
              <a:ext uri="{FF2B5EF4-FFF2-40B4-BE49-F238E27FC236}">
                <a16:creationId xmlns:a16="http://schemas.microsoft.com/office/drawing/2014/main" id="{6BA323FA-F99B-4BBA-9E1D-48EE692FA6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8954" y="2953781"/>
            <a:ext cx="5060267" cy="379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898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EE0EE9-8016-4BCF-97CB-5E042A95EF25}"/>
              </a:ext>
            </a:extLst>
          </p:cNvPr>
          <p:cNvSpPr>
            <a:spLocks noGrp="1"/>
          </p:cNvSpPr>
          <p:nvPr>
            <p:ph type="title"/>
          </p:nvPr>
        </p:nvSpPr>
        <p:spPr>
          <a:xfrm>
            <a:off x="628650" y="111907"/>
            <a:ext cx="7886700" cy="872831"/>
          </a:xfrm>
        </p:spPr>
        <p:txBody>
          <a:bodyPr/>
          <a:lstStyle/>
          <a:p>
            <a:pPr algn="ctr"/>
            <a:r>
              <a:rPr lang="ru-RU" b="1" u="sng" dirty="0">
                <a:solidFill>
                  <a:srgbClr val="FF0000"/>
                </a:solidFill>
                <a:latin typeface="Arial" panose="020B0604020202020204" pitchFamily="34" charset="0"/>
                <a:cs typeface="Arial" panose="020B0604020202020204" pitchFamily="34" charset="0"/>
              </a:rPr>
              <a:t>Аневризма</a:t>
            </a:r>
          </a:p>
        </p:txBody>
      </p:sp>
      <p:sp>
        <p:nvSpPr>
          <p:cNvPr id="3" name="Объект 2">
            <a:extLst>
              <a:ext uri="{FF2B5EF4-FFF2-40B4-BE49-F238E27FC236}">
                <a16:creationId xmlns:a16="http://schemas.microsoft.com/office/drawing/2014/main" id="{F2F416EF-5FD5-4D02-86C2-DAE7F841BA27}"/>
              </a:ext>
            </a:extLst>
          </p:cNvPr>
          <p:cNvSpPr>
            <a:spLocks noGrp="1"/>
          </p:cNvSpPr>
          <p:nvPr>
            <p:ph idx="1"/>
          </p:nvPr>
        </p:nvSpPr>
        <p:spPr/>
        <p:txBody>
          <a:bodyPr/>
          <a:lstStyle/>
          <a:p>
            <a:endParaRPr lang="ru-RU" dirty="0"/>
          </a:p>
        </p:txBody>
      </p:sp>
      <p:pic>
        <p:nvPicPr>
          <p:cNvPr id="11266" name="Picture 2" descr="Бомба замедленного действия. Чем опасна аневризма и кому она грозит? |  Здоровая жизнь | Здоровье | Аргументы и Факты">
            <a:extLst>
              <a:ext uri="{FF2B5EF4-FFF2-40B4-BE49-F238E27FC236}">
                <a16:creationId xmlns:a16="http://schemas.microsoft.com/office/drawing/2014/main" id="{066B6D40-38D8-47D5-B7AF-D627D3A69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427" y="984738"/>
            <a:ext cx="8689145" cy="5770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9616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8BF4795-1C97-4422-8153-98C9DB4FED46}"/>
              </a:ext>
            </a:extLst>
          </p:cNvPr>
          <p:cNvSpPr>
            <a:spLocks noGrp="1"/>
          </p:cNvSpPr>
          <p:nvPr>
            <p:ph idx="1"/>
          </p:nvPr>
        </p:nvSpPr>
        <p:spPr>
          <a:xfrm>
            <a:off x="126609" y="126609"/>
            <a:ext cx="8904849" cy="6611816"/>
          </a:xfrm>
        </p:spPr>
        <p:txBody>
          <a:bodyPr/>
          <a:lstStyle/>
          <a:p>
            <a:pPr marL="0" indent="0" algn="just">
              <a:buNone/>
            </a:pPr>
            <a:r>
              <a:rPr lang="ru-RU" dirty="0">
                <a:solidFill>
                  <a:srgbClr val="FF0000"/>
                </a:solidFill>
                <a:latin typeface="Arial" panose="020B0604020202020204" pitchFamily="34" charset="0"/>
                <a:cs typeface="Arial" panose="020B0604020202020204" pitchFamily="34" charset="0"/>
              </a:rPr>
              <a:t>Аневризма</a:t>
            </a:r>
            <a:r>
              <a:rPr lang="ru-RU" dirty="0">
                <a:latin typeface="Arial" panose="020B0604020202020204" pitchFamily="34" charset="0"/>
                <a:cs typeface="Arial" panose="020B0604020202020204" pitchFamily="34" charset="0"/>
              </a:rPr>
              <a:t> — расширение просвета артерии вследствие патологии её стенки.</a:t>
            </a:r>
          </a:p>
          <a:p>
            <a:pPr marL="0" indent="0" algn="just">
              <a:buNone/>
            </a:pPr>
            <a:r>
              <a:rPr lang="ru-RU" dirty="0">
                <a:latin typeface="Arial" panose="020B0604020202020204" pitchFamily="34" charset="0"/>
                <a:cs typeface="Arial" panose="020B0604020202020204" pitchFamily="34" charset="0"/>
              </a:rPr>
              <a:t>По внешнему виду аневризмы могут быть отграниченные (мешковидные, перстневидные) и диффузные (цилиндрические, веретенообразные, ладьевидные). Поражаются обычно аорта, брыжеечные, подвздошные, бедренные, подколенные, плечевые артерии. Аневризмы — следствие травм, атеросклероза, воспалительных процессов, гельминтозов. Аневризмы могут быть причиной инфаркта или гангрены органа, парезов, параличей и атрофии.</a:t>
            </a:r>
          </a:p>
        </p:txBody>
      </p:sp>
    </p:spTree>
    <p:extLst>
      <p:ext uri="{BB962C8B-B14F-4D97-AF65-F5344CB8AC3E}">
        <p14:creationId xmlns:p14="http://schemas.microsoft.com/office/powerpoint/2010/main" val="41366219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94F6B8F-3470-4FB7-B01B-BBF5E461D12E}"/>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1B87A58-B601-4B97-B821-A4ED5C44753D}"/>
              </a:ext>
            </a:extLst>
          </p:cNvPr>
          <p:cNvSpPr>
            <a:spLocks noGrp="1"/>
          </p:cNvSpPr>
          <p:nvPr>
            <p:ph idx="1"/>
          </p:nvPr>
        </p:nvSpPr>
        <p:spPr/>
        <p:txBody>
          <a:bodyPr/>
          <a:lstStyle/>
          <a:p>
            <a:endParaRPr lang="ru-RU"/>
          </a:p>
        </p:txBody>
      </p:sp>
      <p:pic>
        <p:nvPicPr>
          <p:cNvPr id="12290" name="Picture 2" descr="Аневризма аорты: причины, симптомы и лечение в статье флеболога Густелёв Ю.  А.">
            <a:extLst>
              <a:ext uri="{FF2B5EF4-FFF2-40B4-BE49-F238E27FC236}">
                <a16:creationId xmlns:a16="http://schemas.microsoft.com/office/drawing/2014/main" id="{63441F3F-4AF3-4A61-827E-FD7234D2A8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50620"/>
            <a:ext cx="9095772" cy="453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6572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DE890A8-32F2-4233-A845-B7428BED5FD1}"/>
              </a:ext>
            </a:extLst>
          </p:cNvPr>
          <p:cNvSpPr>
            <a:spLocks noGrp="1"/>
          </p:cNvSpPr>
          <p:nvPr>
            <p:ph idx="1"/>
          </p:nvPr>
        </p:nvSpPr>
        <p:spPr>
          <a:xfrm>
            <a:off x="154744" y="225082"/>
            <a:ext cx="8806376" cy="6471139"/>
          </a:xfrm>
        </p:spPr>
        <p:txBody>
          <a:bodyPr>
            <a:normAutofit/>
          </a:bodyPr>
          <a:lstStyle/>
          <a:p>
            <a:pPr marL="0" indent="0" algn="ctr">
              <a:buNone/>
            </a:pPr>
            <a:r>
              <a:rPr lang="ru-RU" sz="3600" b="1" dirty="0">
                <a:solidFill>
                  <a:srgbClr val="FF0000"/>
                </a:solidFill>
                <a:latin typeface="Arial" panose="020B0604020202020204" pitchFamily="34" charset="0"/>
                <a:cs typeface="Arial" panose="020B0604020202020204" pitchFamily="34" charset="0"/>
              </a:rPr>
              <a:t>Клинические признаки</a:t>
            </a:r>
          </a:p>
          <a:p>
            <a:pPr marL="0" indent="0" algn="just">
              <a:buNone/>
            </a:pPr>
            <a:r>
              <a:rPr lang="ru-RU" b="0" i="0" dirty="0">
                <a:solidFill>
                  <a:srgbClr val="000000"/>
                </a:solidFill>
                <a:effectLst/>
                <a:latin typeface="Arial" panose="020B0604020202020204" pitchFamily="34" charset="0"/>
                <a:cs typeface="Arial" panose="020B0604020202020204" pitchFamily="34" charset="0"/>
              </a:rPr>
              <a:t>При аневризме сосудов конечностей у животных наблюдают хромоту перемежающегося типа, утомление при ходьбе, потливость. Область конечности ниже аневризмы сухая и холодная, пульс не прощупывается. При аневризме брыжеечных артерий — колики; при артерио-венозных — отёки, асцит, образование язв, развитие слоновости. Прогноз осторожный; при хромоте, отёках, асците — неблагоприятный.</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382948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6CE1E956-549D-4A59-AB6C-7CF2488DD59C}"/>
              </a:ext>
            </a:extLst>
          </p:cNvPr>
          <p:cNvSpPr>
            <a:spLocks noGrp="1"/>
          </p:cNvSpPr>
          <p:nvPr>
            <p:ph idx="1"/>
          </p:nvPr>
        </p:nvSpPr>
        <p:spPr>
          <a:xfrm>
            <a:off x="168812" y="168812"/>
            <a:ext cx="8346538" cy="6008151"/>
          </a:xfrm>
        </p:spPr>
        <p:txBody>
          <a:bodyPr/>
          <a:lstStyle/>
          <a:p>
            <a:pPr marL="0" indent="0" algn="ctr">
              <a:buNone/>
            </a:pPr>
            <a:r>
              <a:rPr lang="ru-RU" sz="3600" b="1" i="0" dirty="0">
                <a:solidFill>
                  <a:srgbClr val="FF0000"/>
                </a:solidFill>
                <a:effectLst/>
                <a:latin typeface="Arial" panose="020B0604020202020204" pitchFamily="34" charset="0"/>
                <a:cs typeface="Arial" panose="020B0604020202020204" pitchFamily="34" charset="0"/>
              </a:rPr>
              <a:t>Лечение</a:t>
            </a:r>
          </a:p>
          <a:p>
            <a:pPr marL="0" indent="0" algn="just">
              <a:buNone/>
            </a:pPr>
            <a:r>
              <a:rPr lang="ru-RU" sz="2400" dirty="0">
                <a:effectLst/>
                <a:latin typeface="Arial" panose="020B0604020202020204" pitchFamily="34" charset="0"/>
                <a:cs typeface="Arial" panose="020B0604020202020204" pitchFamily="34" charset="0"/>
              </a:rPr>
              <a:t>Рекомендуется перевязка сосудов двумя способами: центрального конца сосуда вблизи аневризмы (</a:t>
            </a:r>
            <a:r>
              <a:rPr lang="ru-RU" sz="2400" i="1" dirty="0">
                <a:effectLst/>
                <a:latin typeface="Arial" panose="020B0604020202020204" pitchFamily="34" charset="0"/>
                <a:cs typeface="Arial" panose="020B0604020202020204" pitchFamily="34" charset="0"/>
              </a:rPr>
              <a:t>а</a:t>
            </a:r>
            <a:r>
              <a:rPr lang="ru-RU" sz="2400" dirty="0">
                <a:effectLst/>
                <a:latin typeface="Arial" panose="020B0604020202020204" pitchFamily="34" charset="0"/>
                <a:cs typeface="Arial" panose="020B0604020202020204" pitchFamily="34" charset="0"/>
              </a:rPr>
              <a:t>) и сосуда выше и ниже аневризмы (б). После перевязки аневризму иссекают. Предварительно проверяют наличие коллатералей, для чего сосуд сжимают и, если периферический участок конечности заметно охлаждается, перевязывать его не следует. При артерио-венозных аневризмах перевязывают соустье (в). </a:t>
            </a:r>
          </a:p>
          <a:p>
            <a:pPr algn="just"/>
            <a:endParaRPr lang="ru-RU" dirty="0">
              <a:effectLst/>
              <a:latin typeface="Arial" panose="020B0604020202020204" pitchFamily="34" charset="0"/>
              <a:cs typeface="Arial" panose="020B0604020202020204" pitchFamily="34" charset="0"/>
            </a:endParaRPr>
          </a:p>
          <a:p>
            <a:endParaRPr lang="ru-RU" dirty="0"/>
          </a:p>
        </p:txBody>
      </p:sp>
      <p:pic>
        <p:nvPicPr>
          <p:cNvPr id="13315" name="Picture 3" descr="АНЕВРИЗМА - это... Что такое АНЕВРИЗМА?">
            <a:extLst>
              <a:ext uri="{FF2B5EF4-FFF2-40B4-BE49-F238E27FC236}">
                <a16:creationId xmlns:a16="http://schemas.microsoft.com/office/drawing/2014/main" id="{A571F892-BF80-408B-BB7F-A4B3F4489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456" y="3569005"/>
            <a:ext cx="5889088" cy="3120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43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D0DCF7-848F-403F-9526-20C5CD2B9D56}"/>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D6796A86-809C-4AF1-83BC-F9D9129E2285}"/>
              </a:ext>
            </a:extLst>
          </p:cNvPr>
          <p:cNvSpPr>
            <a:spLocks noGrp="1"/>
          </p:cNvSpPr>
          <p:nvPr>
            <p:ph idx="1"/>
          </p:nvPr>
        </p:nvSpPr>
        <p:spPr/>
        <p:txBody>
          <a:bodyPr/>
          <a:lstStyle/>
          <a:p>
            <a:endParaRPr lang="ru-RU"/>
          </a:p>
        </p:txBody>
      </p:sp>
      <p:pic>
        <p:nvPicPr>
          <p:cNvPr id="17410" name="Picture 2" descr="Доплерография – метод исследования сосудов">
            <a:extLst>
              <a:ext uri="{FF2B5EF4-FFF2-40B4-BE49-F238E27FC236}">
                <a16:creationId xmlns:a16="http://schemas.microsoft.com/office/drawing/2014/main" id="{15E000E5-4730-498B-A1F9-CD8DF61592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77" y="534572"/>
            <a:ext cx="9008886" cy="5781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54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4F46D04-0B62-451C-B313-FDE09C082755}"/>
              </a:ext>
            </a:extLst>
          </p:cNvPr>
          <p:cNvSpPr>
            <a:spLocks noGrp="1"/>
          </p:cNvSpPr>
          <p:nvPr>
            <p:ph type="title"/>
          </p:nvPr>
        </p:nvSpPr>
        <p:spPr>
          <a:xfrm>
            <a:off x="628650" y="103628"/>
            <a:ext cx="7886700" cy="577409"/>
          </a:xfrm>
        </p:spPr>
        <p:txBody>
          <a:bodyPr>
            <a:noAutofit/>
          </a:bodyPr>
          <a:lstStyle/>
          <a:p>
            <a:pPr algn="ctr"/>
            <a:r>
              <a:rPr lang="ru-RU" sz="3600" b="1" u="sng" dirty="0">
                <a:solidFill>
                  <a:srgbClr val="FF0000"/>
                </a:solidFill>
                <a:effectLst/>
                <a:latin typeface="Arial" panose="020B0604020202020204" pitchFamily="34" charset="0"/>
              </a:rPr>
              <a:t>Перикардит</a:t>
            </a:r>
            <a:endParaRPr lang="ru-RU" sz="3600" u="sng" dirty="0">
              <a:solidFill>
                <a:srgbClr val="FF0000"/>
              </a:solidFill>
            </a:endParaRPr>
          </a:p>
        </p:txBody>
      </p:sp>
      <p:sp>
        <p:nvSpPr>
          <p:cNvPr id="3" name="Объект 2">
            <a:extLst>
              <a:ext uri="{FF2B5EF4-FFF2-40B4-BE49-F238E27FC236}">
                <a16:creationId xmlns:a16="http://schemas.microsoft.com/office/drawing/2014/main" id="{6319C73E-5411-4A5D-96EE-4FEF21EB46D8}"/>
              </a:ext>
            </a:extLst>
          </p:cNvPr>
          <p:cNvSpPr>
            <a:spLocks noGrp="1"/>
          </p:cNvSpPr>
          <p:nvPr>
            <p:ph idx="1"/>
          </p:nvPr>
        </p:nvSpPr>
        <p:spPr>
          <a:xfrm>
            <a:off x="196947" y="681037"/>
            <a:ext cx="8736037" cy="5495926"/>
          </a:xfrm>
        </p:spPr>
        <p:txBody>
          <a:bodyPr/>
          <a:lstStyle/>
          <a:p>
            <a:pPr marL="0" indent="0" algn="just">
              <a:buNone/>
            </a:pPr>
            <a:r>
              <a:rPr lang="ru-RU" b="0" i="0" dirty="0">
                <a:solidFill>
                  <a:srgbClr val="000000"/>
                </a:solidFill>
                <a:effectLst/>
                <a:latin typeface="Arial" panose="020B0604020202020204" pitchFamily="34" charset="0"/>
              </a:rPr>
              <a:t>Перикардит – это воспаление околосердечной сумки. Перикард покрывает сердце и магистральные сосуды, в норме содержит от 1-15 мл жидкости богатой фосфолипидами, что обеспечивает скольжение без дополнительно трения.</a:t>
            </a:r>
            <a:endParaRPr lang="ru-RU" dirty="0"/>
          </a:p>
        </p:txBody>
      </p:sp>
      <p:pic>
        <p:nvPicPr>
          <p:cNvPr id="1026" name="Picture 2">
            <a:extLst>
              <a:ext uri="{FF2B5EF4-FFF2-40B4-BE49-F238E27FC236}">
                <a16:creationId xmlns:a16="http://schemas.microsoft.com/office/drawing/2014/main" id="{CBF9297E-E068-4871-8C09-4FF6C8E0FD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6854" y="2982351"/>
            <a:ext cx="6696221" cy="3875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957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071022D-DC8D-436D-B5C1-883890B066A5}"/>
              </a:ext>
            </a:extLst>
          </p:cNvPr>
          <p:cNvSpPr>
            <a:spLocks noGrp="1"/>
          </p:cNvSpPr>
          <p:nvPr>
            <p:ph idx="1"/>
          </p:nvPr>
        </p:nvSpPr>
        <p:spPr>
          <a:xfrm>
            <a:off x="140677" y="239150"/>
            <a:ext cx="8792308" cy="6344529"/>
          </a:xfrm>
        </p:spPr>
        <p:txBody>
          <a:bodyPr>
            <a:normAutofit lnSpcReduction="10000"/>
          </a:bodyPr>
          <a:lstStyle/>
          <a:p>
            <a:pPr marL="0" indent="0" algn="ctr" fontAlgn="base">
              <a:buNone/>
            </a:pPr>
            <a:r>
              <a:rPr lang="ru-RU" sz="3600" b="1" dirty="0">
                <a:solidFill>
                  <a:srgbClr val="FF0000"/>
                </a:solidFill>
                <a:effectLst/>
                <a:latin typeface="Arial" panose="020B0604020202020204" pitchFamily="34" charset="0"/>
              </a:rPr>
              <a:t>Причины перикардита у собак</a:t>
            </a:r>
          </a:p>
          <a:p>
            <a:pPr marL="0" indent="0" algn="just" fontAlgn="base">
              <a:buNone/>
            </a:pPr>
            <a:r>
              <a:rPr lang="ru-RU" b="0" dirty="0">
                <a:solidFill>
                  <a:srgbClr val="000000"/>
                </a:solidFill>
                <a:effectLst/>
                <a:latin typeface="Arial" panose="020B0604020202020204" pitchFamily="34" charset="0"/>
              </a:rPr>
              <a:t>Может быть инфекционным или вызвано застойными процессами. Если причину установить не удалось, выставляется идиопатическая форма патологии.</a:t>
            </a:r>
          </a:p>
          <a:p>
            <a:pPr marL="0" indent="0" algn="ctr" fontAlgn="base">
              <a:buNone/>
            </a:pPr>
            <a:r>
              <a:rPr lang="ru-RU" b="0" dirty="0">
                <a:solidFill>
                  <a:srgbClr val="FF0000"/>
                </a:solidFill>
                <a:effectLst/>
                <a:latin typeface="Arial" panose="020B0604020202020204" pitchFamily="34" charset="0"/>
              </a:rPr>
              <a:t>Провоцирующие факторы перикардита:</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видовая принадлежность собак: к болезни склонны немецкие овчарки, лабрадоры, золотистые ретриверы и другие крупные породы;</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возраст – риски развития перикардита повышаются в возрасте старше 5 лет;</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местные инфекционные заболевания легких, плевры или брюшины;</a:t>
            </a:r>
          </a:p>
          <a:p>
            <a:pPr algn="just" fontAlgn="base">
              <a:buFont typeface="Arial" panose="020B0604020202020204" pitchFamily="34" charset="0"/>
              <a:buChar char="•"/>
            </a:pPr>
            <a:r>
              <a:rPr lang="ru-RU" b="0" i="0" dirty="0">
                <a:solidFill>
                  <a:srgbClr val="000000"/>
                </a:solidFill>
                <a:effectLst/>
                <a:latin typeface="Arial" panose="020B0604020202020204" pitchFamily="34" charset="0"/>
              </a:rPr>
              <a:t>застойные процессы в сердечно-сосудистой системе.</a:t>
            </a:r>
          </a:p>
          <a:p>
            <a:endParaRPr lang="ru-RU" dirty="0"/>
          </a:p>
        </p:txBody>
      </p:sp>
    </p:spTree>
    <p:extLst>
      <p:ext uri="{BB962C8B-B14F-4D97-AF65-F5344CB8AC3E}">
        <p14:creationId xmlns:p14="http://schemas.microsoft.com/office/powerpoint/2010/main" val="4066786369"/>
      </p:ext>
    </p:extLst>
  </p:cSld>
  <p:clrMapOvr>
    <a:masterClrMapping/>
  </p:clrMapOvr>
</p:sld>
</file>

<file path=ppt/theme/theme1.xml><?xml version="1.0" encoding="utf-8"?>
<a:theme xmlns:a="http://schemas.openxmlformats.org/drawingml/2006/main" name="Тема Office">
  <a:themeElements>
    <a:clrScheme name="Тема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570</TotalTime>
  <Words>2834</Words>
  <Application>Microsoft Office PowerPoint</Application>
  <PresentationFormat>Экран (4:3)</PresentationFormat>
  <Paragraphs>219</Paragraphs>
  <Slides>66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66</vt:i4>
      </vt:variant>
    </vt:vector>
  </HeadingPairs>
  <TitlesOfParts>
    <vt:vector size="74" baseType="lpstr">
      <vt:lpstr>arial</vt:lpstr>
      <vt:lpstr>arial</vt:lpstr>
      <vt:lpstr>Calibri</vt:lpstr>
      <vt:lpstr>Calibri Light</vt:lpstr>
      <vt:lpstr>GothamPro</vt:lpstr>
      <vt:lpstr>Open Sans</vt:lpstr>
      <vt:lpstr>Roboto</vt:lpstr>
      <vt:lpstr>Тема Office</vt:lpstr>
      <vt:lpstr>Патологии сердечно-сосудистой системы</vt:lpstr>
      <vt:lpstr>План</vt:lpstr>
      <vt:lpstr>Презентация PowerPoint</vt:lpstr>
      <vt:lpstr>Презентация PowerPoint</vt:lpstr>
      <vt:lpstr>Презентация PowerPoint</vt:lpstr>
      <vt:lpstr>Презентация PowerPoint</vt:lpstr>
      <vt:lpstr>Презентация PowerPoint</vt:lpstr>
      <vt:lpstr>Перикардит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Перикардиоцентез</vt:lpstr>
      <vt:lpstr>Презентация PowerPoint</vt:lpstr>
      <vt:lpstr>Презентация PowerPoint</vt:lpstr>
      <vt:lpstr>Тампонада сердца</vt:lpstr>
      <vt:lpstr>Презентация PowerPoint</vt:lpstr>
      <vt:lpstr>Презентация PowerPoint</vt:lpstr>
      <vt:lpstr>Презентация PowerPoint</vt:lpstr>
      <vt:lpstr>Презентация PowerPoint</vt:lpstr>
      <vt:lpstr>Презентация PowerPoint</vt:lpstr>
      <vt:lpstr>Портосистемный шунт у собак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Артериальная тромбоэмболия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Дирофиляриоз сердца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Аневризма</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Патологии сердечно-сосудистой системы</dc:title>
  <dc:creator>Андрей Квочко</dc:creator>
  <cp:lastModifiedBy>Андрей Квочко</cp:lastModifiedBy>
  <cp:revision>29</cp:revision>
  <dcterms:created xsi:type="dcterms:W3CDTF">2022-03-20T14:48:53Z</dcterms:created>
  <dcterms:modified xsi:type="dcterms:W3CDTF">2022-03-23T19:21:09Z</dcterms:modified>
</cp:coreProperties>
</file>